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371" r:id="rId2"/>
    <p:sldId id="334" r:id="rId3"/>
    <p:sldId id="356" r:id="rId4"/>
    <p:sldId id="441" r:id="rId5"/>
    <p:sldId id="277" r:id="rId6"/>
    <p:sldId id="442" r:id="rId7"/>
    <p:sldId id="364" r:id="rId8"/>
    <p:sldId id="348" r:id="rId9"/>
    <p:sldId id="345" r:id="rId10"/>
    <p:sldId id="346" r:id="rId11"/>
    <p:sldId id="347" r:id="rId12"/>
    <p:sldId id="369" r:id="rId13"/>
    <p:sldId id="340" r:id="rId14"/>
    <p:sldId id="341" r:id="rId15"/>
    <p:sldId id="342" r:id="rId16"/>
    <p:sldId id="344" r:id="rId17"/>
    <p:sldId id="349" r:id="rId18"/>
    <p:sldId id="323" r:id="rId19"/>
    <p:sldId id="370" r:id="rId20"/>
    <p:sldId id="256" r:id="rId21"/>
    <p:sldId id="357" r:id="rId22"/>
    <p:sldId id="260" r:id="rId23"/>
    <p:sldId id="263" r:id="rId24"/>
    <p:sldId id="293" r:id="rId25"/>
    <p:sldId id="295" r:id="rId26"/>
    <p:sldId id="399" r:id="rId27"/>
    <p:sldId id="402" r:id="rId28"/>
    <p:sldId id="403" r:id="rId29"/>
    <p:sldId id="259" r:id="rId30"/>
    <p:sldId id="317" r:id="rId31"/>
    <p:sldId id="318" r:id="rId32"/>
    <p:sldId id="319" r:id="rId33"/>
    <p:sldId id="404" r:id="rId34"/>
    <p:sldId id="303" r:id="rId35"/>
    <p:sldId id="304" r:id="rId36"/>
    <p:sldId id="407" r:id="rId37"/>
    <p:sldId id="406" r:id="rId38"/>
    <p:sldId id="408" r:id="rId39"/>
    <p:sldId id="409" r:id="rId40"/>
    <p:sldId id="410" r:id="rId41"/>
    <p:sldId id="411" r:id="rId42"/>
    <p:sldId id="412" r:id="rId43"/>
    <p:sldId id="413" r:id="rId44"/>
    <p:sldId id="414" r:id="rId45"/>
    <p:sldId id="415" r:id="rId46"/>
    <p:sldId id="416" r:id="rId47"/>
    <p:sldId id="417" r:id="rId48"/>
    <p:sldId id="273" r:id="rId49"/>
    <p:sldId id="313" r:id="rId50"/>
    <p:sldId id="418" r:id="rId51"/>
    <p:sldId id="419" r:id="rId52"/>
    <p:sldId id="420" r:id="rId53"/>
    <p:sldId id="421" r:id="rId54"/>
    <p:sldId id="423" r:id="rId55"/>
    <p:sldId id="424" r:id="rId56"/>
    <p:sldId id="358" r:id="rId57"/>
    <p:sldId id="383" r:id="rId58"/>
    <p:sldId id="380" r:id="rId59"/>
    <p:sldId id="381" r:id="rId60"/>
    <p:sldId id="382" r:id="rId61"/>
    <p:sldId id="360" r:id="rId62"/>
    <p:sldId id="384" r:id="rId63"/>
    <p:sldId id="385" r:id="rId64"/>
    <p:sldId id="389" r:id="rId65"/>
    <p:sldId id="440" r:id="rId66"/>
    <p:sldId id="387" r:id="rId67"/>
    <p:sldId id="390" r:id="rId68"/>
    <p:sldId id="392" r:id="rId69"/>
    <p:sldId id="393" r:id="rId70"/>
    <p:sldId id="396" r:id="rId71"/>
    <p:sldId id="394" r:id="rId72"/>
    <p:sldId id="397" r:id="rId73"/>
    <p:sldId id="398" r:id="rId74"/>
    <p:sldId id="432" r:id="rId75"/>
    <p:sldId id="433" r:id="rId76"/>
    <p:sldId id="434" r:id="rId77"/>
    <p:sldId id="435" r:id="rId78"/>
    <p:sldId id="436" r:id="rId79"/>
    <p:sldId id="437" r:id="rId80"/>
    <p:sldId id="438" r:id="rId81"/>
    <p:sldId id="439" r:id="rId82"/>
    <p:sldId id="378" r:id="rId8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C9B2"/>
    <a:srgbClr val="67CB94"/>
    <a:srgbClr val="00CC99"/>
    <a:srgbClr val="97DBB6"/>
    <a:srgbClr val="FF9999"/>
    <a:srgbClr val="00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2" autoAdjust="0"/>
    <p:restoredTop sz="63784" autoAdjust="0"/>
  </p:normalViewPr>
  <p:slideViewPr>
    <p:cSldViewPr>
      <p:cViewPr varScale="1">
        <p:scale>
          <a:sx n="73" d="100"/>
          <a:sy n="73" d="100"/>
        </p:scale>
        <p:origin x="27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5" d="100"/>
          <a:sy n="75" d="100"/>
        </p:scale>
        <p:origin x="220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enhokan5\&#20840;&#22269;&#35370;&#21839;&#30475;&#35703;&#20107;&#26989;&#21332;&#20250;%20Dropbox\&#20849;&#26377;\08&#24195;&#22577;&#12539;&#32232;&#38598;&#12539;&#12460;&#12452;&#12489;&#12521;&#12452;&#12531;\&#35370;&#21839;&#30475;&#35703;&#12487;&#12540;&#12479;\1.&#65288;&#20107;&#26989;&#25152;&#35519;&#26619;&#65291;&#20107;&#26989;&#21332;&#20250;&#35519;&#26619;&#65289;&#35370;&#21839;&#30475;&#35703;&#12473;&#12486;&#12540;&#12471;&#12519;&#12531;&#25968;&#65288;&#37117;&#36947;&#24220;&#30476;&#21029;&#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zenhokan5\&#20840;&#22269;&#35370;&#21839;&#30475;&#35703;&#20107;&#26989;&#21332;&#20250;%20Dropbox\&#20849;&#26377;\08&#24195;&#22577;&#12539;&#32232;&#38598;&#12539;&#12460;&#12452;&#12489;&#12521;&#12452;&#12531;\&#35370;&#21839;&#30475;&#35703;&#12487;&#12540;&#12479;\3.&#35370;&#21839;&#30475;&#35703;&#12473;&#12486;&#12540;&#12471;&#12519;&#12531;&#12398;&#26032;&#35215;&#12539;&#20241;&#27490;&#12539;&#24259;&#27490;&#12398;&#25512;&#3122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zenhokan5\&#20840;&#22269;&#35370;&#21839;&#30475;&#35703;&#20107;&#26989;&#21332;&#20250;%20Dropbox\&#20849;&#26377;\08&#24195;&#22577;&#12539;&#32232;&#38598;&#12539;&#12460;&#12452;&#12489;&#12521;&#12452;&#12531;\&#35370;&#21839;&#30475;&#35703;&#12487;&#12540;&#12479;\3.&#35370;&#21839;&#30475;&#35703;&#12473;&#12486;&#12540;&#12471;&#12519;&#12531;&#12398;&#26032;&#35215;&#12539;&#20241;&#27490;&#12539;&#24259;&#27490;&#12398;&#25512;&#3122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zenhokan5\&#20840;&#22269;&#35370;&#21839;&#30475;&#35703;&#20107;&#26989;&#21332;&#20250;%20Dropbox\&#20849;&#26377;\08&#24195;&#22577;&#12539;&#32232;&#38598;&#12539;&#12460;&#12452;&#12489;&#12521;&#12452;&#12531;\&#35370;&#21839;&#30475;&#35703;&#12487;&#12540;&#12479;\3.&#35370;&#21839;&#30475;&#35703;&#12473;&#12486;&#12540;&#12471;&#12519;&#12531;&#12398;&#26032;&#35215;&#12539;&#20241;&#27490;&#12539;&#24259;&#27490;&#12398;&#25512;&#312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'事業所数（都道府県）'!$A$7</c:f>
              <c:strCache>
                <c:ptCount val="1"/>
                <c:pt idx="0">
                  <c:v>全国</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'事業所数（都道府県）'!$B$6:$AE$6</c:f>
              <c:numCache>
                <c:formatCode>General</c:formatCode>
                <c:ptCount val="3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numCache>
            </c:numRef>
          </c:cat>
          <c:val>
            <c:numRef>
              <c:f>'事業所数（都道府県）'!$B$7:$AE$7</c:f>
              <c:numCache>
                <c:formatCode>#,##0_ </c:formatCode>
                <c:ptCount val="30"/>
                <c:pt idx="0">
                  <c:v>277</c:v>
                </c:pt>
                <c:pt idx="1">
                  <c:v>516</c:v>
                </c:pt>
                <c:pt idx="2">
                  <c:v>822</c:v>
                </c:pt>
                <c:pt idx="3">
                  <c:v>1374</c:v>
                </c:pt>
                <c:pt idx="4">
                  <c:v>2048</c:v>
                </c:pt>
                <c:pt idx="5">
                  <c:v>2756</c:v>
                </c:pt>
                <c:pt idx="6">
                  <c:v>3570</c:v>
                </c:pt>
                <c:pt idx="7">
                  <c:v>4730</c:v>
                </c:pt>
                <c:pt idx="8">
                  <c:v>4825</c:v>
                </c:pt>
                <c:pt idx="9">
                  <c:v>4991</c:v>
                </c:pt>
                <c:pt idx="10">
                  <c:v>5091</c:v>
                </c:pt>
                <c:pt idx="11">
                  <c:v>5224</c:v>
                </c:pt>
                <c:pt idx="12">
                  <c:v>5309</c:v>
                </c:pt>
                <c:pt idx="13">
                  <c:v>5470</c:v>
                </c:pt>
                <c:pt idx="14">
                  <c:v>5407</c:v>
                </c:pt>
                <c:pt idx="15">
                  <c:v>5434</c:v>
                </c:pt>
                <c:pt idx="16">
                  <c:v>5221</c:v>
                </c:pt>
                <c:pt idx="17">
                  <c:v>5119</c:v>
                </c:pt>
                <c:pt idx="18">
                  <c:v>5212</c:v>
                </c:pt>
                <c:pt idx="19">
                  <c:v>6590</c:v>
                </c:pt>
                <c:pt idx="20">
                  <c:v>7153</c:v>
                </c:pt>
                <c:pt idx="21">
                  <c:v>7903</c:v>
                </c:pt>
                <c:pt idx="22">
                  <c:v>8745</c:v>
                </c:pt>
                <c:pt idx="23" formatCode="General">
                  <c:v>9525</c:v>
                </c:pt>
                <c:pt idx="24" formatCode="General">
                  <c:v>10305</c:v>
                </c:pt>
                <c:pt idx="25">
                  <c:v>10884</c:v>
                </c:pt>
                <c:pt idx="26">
                  <c:v>11580</c:v>
                </c:pt>
                <c:pt idx="27">
                  <c:v>12393</c:v>
                </c:pt>
                <c:pt idx="28">
                  <c:v>13554</c:v>
                </c:pt>
              </c:numCache>
            </c:numRef>
          </c:val>
          <c:extLst>
            <c:ext xmlns:c16="http://schemas.microsoft.com/office/drawing/2014/chart" uri="{C3380CC4-5D6E-409C-BE32-E72D297353CC}">
              <c16:uniqueId val="{00000000-B72F-4D4E-A66E-51BF57B24692}"/>
            </c:ext>
          </c:extLst>
        </c:ser>
        <c:ser>
          <c:idx val="1"/>
          <c:order val="1"/>
          <c:tx>
            <c:strRef>
              <c:f>'事業所数（都道府県）'!$A$7</c:f>
              <c:strCache>
                <c:ptCount val="1"/>
                <c:pt idx="0">
                  <c:v>全国</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'事業所数（都道府県）'!$B$6:$AE$6</c:f>
              <c:numCache>
                <c:formatCode>General</c:formatCode>
                <c:ptCount val="30"/>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pt idx="26">
                  <c:v>2019</c:v>
                </c:pt>
                <c:pt idx="27">
                  <c:v>2020</c:v>
                </c:pt>
                <c:pt idx="28">
                  <c:v>2021</c:v>
                </c:pt>
                <c:pt idx="29">
                  <c:v>2022</c:v>
                </c:pt>
              </c:numCache>
            </c:numRef>
          </c:cat>
          <c:val>
            <c:numRef>
              <c:f>'事業所数（都道府県）'!$AT$7:$BW$7</c:f>
              <c:numCache>
                <c:formatCode>General</c:formatCode>
                <c:ptCount val="30"/>
                <c:pt idx="17" formatCode="#,##0_);[Red]\(#,##0\)">
                  <c:v>5731</c:v>
                </c:pt>
                <c:pt idx="18" formatCode="#,##0_);[Red]\(#,##0\)">
                  <c:v>5922</c:v>
                </c:pt>
                <c:pt idx="19" formatCode="#,##0_);[Red]\(#,##0\)">
                  <c:v>6298</c:v>
                </c:pt>
                <c:pt idx="20" formatCode="#,##0_);[Red]\(#,##0\)">
                  <c:v>6801</c:v>
                </c:pt>
                <c:pt idx="21" formatCode="#,##0_);[Red]\(#,##0\)">
                  <c:v>7473</c:v>
                </c:pt>
                <c:pt idx="22" formatCode="#,##0_);[Red]\(#,##0\)">
                  <c:v>8241</c:v>
                </c:pt>
                <c:pt idx="23" formatCode="#,##0_);[Red]\(#,##0\)">
                  <c:v>9070</c:v>
                </c:pt>
                <c:pt idx="24" formatCode="#,##0_);[Red]\(#,##0\)">
                  <c:v>9735</c:v>
                </c:pt>
                <c:pt idx="25" formatCode="#,##0_);[Red]\(#,##0\)">
                  <c:v>10418</c:v>
                </c:pt>
                <c:pt idx="26" formatCode="#,##0_);[Red]\(#,##0\)">
                  <c:v>11161</c:v>
                </c:pt>
                <c:pt idx="27" formatCode="#,##0_);[Red]\(#,##0\)">
                  <c:v>11931</c:v>
                </c:pt>
                <c:pt idx="28" formatCode="#,##0_);[Red]\(#,##0\)">
                  <c:v>13003</c:v>
                </c:pt>
                <c:pt idx="29" formatCode="#,##0_);[Red]\(#,##0\)">
                  <c:v>14304</c:v>
                </c:pt>
              </c:numCache>
            </c:numRef>
          </c:val>
          <c:extLst>
            <c:ext xmlns:c16="http://schemas.microsoft.com/office/drawing/2014/chart" uri="{C3380CC4-5D6E-409C-BE32-E72D297353CC}">
              <c16:uniqueId val="{00000001-B72F-4D4E-A66E-51BF57B24692}"/>
            </c:ext>
          </c:extLst>
        </c:ser>
        <c:dLbls>
          <c:showLegendKey val="0"/>
          <c:showVal val="0"/>
          <c:showCatName val="0"/>
          <c:showSerName val="0"/>
          <c:showPercent val="0"/>
          <c:showBubbleSize val="0"/>
        </c:dLbls>
        <c:gapWidth val="75"/>
        <c:overlap val="-25"/>
        <c:axId val="92499968"/>
        <c:axId val="92501504"/>
      </c:barChart>
      <c:catAx>
        <c:axId val="92499968"/>
        <c:scaling>
          <c:orientation val="minMax"/>
        </c:scaling>
        <c:delete val="0"/>
        <c:axPos val="b"/>
        <c:numFmt formatCode="General" sourceLinked="0"/>
        <c:majorTickMark val="none"/>
        <c:minorTickMark val="none"/>
        <c:tickLblPos val="nextTo"/>
        <c:crossAx val="92501504"/>
        <c:crosses val="autoZero"/>
        <c:auto val="1"/>
        <c:lblAlgn val="ctr"/>
        <c:lblOffset val="100"/>
        <c:noMultiLvlLbl val="0"/>
      </c:catAx>
      <c:valAx>
        <c:axId val="92501504"/>
        <c:scaling>
          <c:orientation val="minMax"/>
        </c:scaling>
        <c:delete val="0"/>
        <c:axPos val="l"/>
        <c:majorGridlines/>
        <c:numFmt formatCode="#,##0_ " sourceLinked="1"/>
        <c:majorTickMark val="none"/>
        <c:minorTickMark val="none"/>
        <c:tickLblPos val="nextTo"/>
        <c:spPr>
          <a:ln w="9525">
            <a:noFill/>
          </a:ln>
        </c:spPr>
        <c:crossAx val="924999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訪問看護ステーションの新規届出数</a:t>
            </a:r>
          </a:p>
        </c:rich>
      </c:tx>
      <c:overlay val="0"/>
    </c:title>
    <c:autoTitleDeleted val="0"/>
    <c:plotArea>
      <c:layout>
        <c:manualLayout>
          <c:layoutTarget val="inner"/>
          <c:xMode val="edge"/>
          <c:yMode val="edge"/>
          <c:x val="7.2729868882329546E-2"/>
          <c:y val="0.16580286102980582"/>
          <c:w val="0.90508152446686985"/>
          <c:h val="0.74675681246650449"/>
        </c:manualLayout>
      </c:layout>
      <c:barChart>
        <c:barDir val="col"/>
        <c:grouping val="clustered"/>
        <c:varyColors val="0"/>
        <c:ser>
          <c:idx val="0"/>
          <c:order val="0"/>
          <c:tx>
            <c:strRef>
              <c:f>Sheet1!$B$4</c:f>
              <c:strCache>
                <c:ptCount val="1"/>
                <c:pt idx="0">
                  <c:v>新規</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Sheet1!$A$5:$A$17</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Sheet1!$B$5:$B$17</c:f>
              <c:numCache>
                <c:formatCode>General</c:formatCode>
                <c:ptCount val="13"/>
                <c:pt idx="0">
                  <c:v>389</c:v>
                </c:pt>
                <c:pt idx="1">
                  <c:v>383</c:v>
                </c:pt>
                <c:pt idx="2">
                  <c:v>581</c:v>
                </c:pt>
                <c:pt idx="3">
                  <c:v>759</c:v>
                </c:pt>
                <c:pt idx="4">
                  <c:v>896</c:v>
                </c:pt>
                <c:pt idx="5">
                  <c:v>1189</c:v>
                </c:pt>
                <c:pt idx="6">
                  <c:v>1384</c:v>
                </c:pt>
                <c:pt idx="7">
                  <c:v>1234</c:v>
                </c:pt>
                <c:pt idx="8">
                  <c:v>1221</c:v>
                </c:pt>
                <c:pt idx="9">
                  <c:v>1383</c:v>
                </c:pt>
                <c:pt idx="10">
                  <c:v>1376</c:v>
                </c:pt>
                <c:pt idx="11">
                  <c:v>1633</c:v>
                </c:pt>
                <c:pt idx="12">
                  <c:v>1806</c:v>
                </c:pt>
              </c:numCache>
            </c:numRef>
          </c:val>
          <c:extLst>
            <c:ext xmlns:c16="http://schemas.microsoft.com/office/drawing/2014/chart" uri="{C3380CC4-5D6E-409C-BE32-E72D297353CC}">
              <c16:uniqueId val="{00000000-E303-42CD-8554-88CE3A59ADBD}"/>
            </c:ext>
          </c:extLst>
        </c:ser>
        <c:dLbls>
          <c:showLegendKey val="0"/>
          <c:showVal val="0"/>
          <c:showCatName val="0"/>
          <c:showSerName val="0"/>
          <c:showPercent val="0"/>
          <c:showBubbleSize val="0"/>
        </c:dLbls>
        <c:gapWidth val="150"/>
        <c:axId val="34911360"/>
        <c:axId val="34912896"/>
      </c:barChart>
      <c:catAx>
        <c:axId val="34911360"/>
        <c:scaling>
          <c:orientation val="minMax"/>
        </c:scaling>
        <c:delete val="0"/>
        <c:axPos val="b"/>
        <c:numFmt formatCode="General" sourceLinked="0"/>
        <c:majorTickMark val="out"/>
        <c:minorTickMark val="none"/>
        <c:tickLblPos val="nextTo"/>
        <c:crossAx val="34912896"/>
        <c:crosses val="autoZero"/>
        <c:auto val="1"/>
        <c:lblAlgn val="ctr"/>
        <c:lblOffset val="100"/>
        <c:noMultiLvlLbl val="0"/>
      </c:catAx>
      <c:valAx>
        <c:axId val="34912896"/>
        <c:scaling>
          <c:orientation val="minMax"/>
          <c:min val="0"/>
        </c:scaling>
        <c:delete val="0"/>
        <c:axPos val="l"/>
        <c:numFmt formatCode="General" sourceLinked="1"/>
        <c:majorTickMark val="out"/>
        <c:minorTickMark val="none"/>
        <c:tickLblPos val="nextTo"/>
        <c:crossAx val="3491136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訪問看護ステーションの廃止数</a:t>
            </a:r>
          </a:p>
        </c:rich>
      </c:tx>
      <c:overlay val="0"/>
    </c:title>
    <c:autoTitleDeleted val="0"/>
    <c:plotArea>
      <c:layout/>
      <c:barChart>
        <c:barDir val="col"/>
        <c:grouping val="clustered"/>
        <c:varyColors val="0"/>
        <c:ser>
          <c:idx val="0"/>
          <c:order val="0"/>
          <c:tx>
            <c:strRef>
              <c:f>Sheet1!$C$4</c:f>
              <c:strCache>
                <c:ptCount val="1"/>
                <c:pt idx="0">
                  <c:v>廃止</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Sheet1!$A$5:$A$17</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Sheet1!$C$5:$C$17</c:f>
              <c:numCache>
                <c:formatCode>General</c:formatCode>
                <c:ptCount val="13"/>
                <c:pt idx="0">
                  <c:v>220</c:v>
                </c:pt>
                <c:pt idx="1">
                  <c:v>213</c:v>
                </c:pt>
                <c:pt idx="2">
                  <c:v>256</c:v>
                </c:pt>
                <c:pt idx="3">
                  <c:v>209</c:v>
                </c:pt>
                <c:pt idx="4">
                  <c:v>262</c:v>
                </c:pt>
                <c:pt idx="5">
                  <c:v>333</c:v>
                </c:pt>
                <c:pt idx="6">
                  <c:v>425</c:v>
                </c:pt>
                <c:pt idx="7">
                  <c:v>462</c:v>
                </c:pt>
                <c:pt idx="8">
                  <c:v>482</c:v>
                </c:pt>
                <c:pt idx="9">
                  <c:v>534</c:v>
                </c:pt>
                <c:pt idx="10">
                  <c:v>526</c:v>
                </c:pt>
                <c:pt idx="11">
                  <c:v>541</c:v>
                </c:pt>
                <c:pt idx="12">
                  <c:v>490</c:v>
                </c:pt>
              </c:numCache>
            </c:numRef>
          </c:val>
          <c:extLst>
            <c:ext xmlns:c16="http://schemas.microsoft.com/office/drawing/2014/chart" uri="{C3380CC4-5D6E-409C-BE32-E72D297353CC}">
              <c16:uniqueId val="{00000000-F6B0-454A-907E-D4277FDDA80D}"/>
            </c:ext>
          </c:extLst>
        </c:ser>
        <c:dLbls>
          <c:showLegendKey val="0"/>
          <c:showVal val="0"/>
          <c:showCatName val="0"/>
          <c:showSerName val="0"/>
          <c:showPercent val="0"/>
          <c:showBubbleSize val="0"/>
        </c:dLbls>
        <c:gapWidth val="150"/>
        <c:axId val="88460288"/>
        <c:axId val="95216384"/>
      </c:barChart>
      <c:catAx>
        <c:axId val="88460288"/>
        <c:scaling>
          <c:orientation val="minMax"/>
        </c:scaling>
        <c:delete val="0"/>
        <c:axPos val="b"/>
        <c:numFmt formatCode="General" sourceLinked="0"/>
        <c:majorTickMark val="out"/>
        <c:minorTickMark val="none"/>
        <c:tickLblPos val="nextTo"/>
        <c:crossAx val="95216384"/>
        <c:crosses val="autoZero"/>
        <c:auto val="1"/>
        <c:lblAlgn val="ctr"/>
        <c:lblOffset val="100"/>
        <c:noMultiLvlLbl val="0"/>
      </c:catAx>
      <c:valAx>
        <c:axId val="95216384"/>
        <c:scaling>
          <c:orientation val="minMax"/>
          <c:max val="1600"/>
          <c:min val="0"/>
        </c:scaling>
        <c:delete val="0"/>
        <c:axPos val="l"/>
        <c:numFmt formatCode="General" sourceLinked="1"/>
        <c:majorTickMark val="out"/>
        <c:minorTickMark val="none"/>
        <c:tickLblPos val="nextTo"/>
        <c:crossAx val="8846028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訪問看護ステーションの休止数</a:t>
            </a:r>
          </a:p>
        </c:rich>
      </c:tx>
      <c:overlay val="0"/>
    </c:title>
    <c:autoTitleDeleted val="0"/>
    <c:plotArea>
      <c:layout/>
      <c:barChart>
        <c:barDir val="col"/>
        <c:grouping val="clustered"/>
        <c:varyColors val="0"/>
        <c:ser>
          <c:idx val="0"/>
          <c:order val="0"/>
          <c:tx>
            <c:strRef>
              <c:f>Sheet1!$D$4</c:f>
              <c:strCache>
                <c:ptCount val="1"/>
                <c:pt idx="0">
                  <c:v>休止</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Sheet1!$A$5:$A$17</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Sheet1!$D$5:$D$17</c:f>
              <c:numCache>
                <c:formatCode>General</c:formatCode>
                <c:ptCount val="13"/>
                <c:pt idx="0">
                  <c:v>89</c:v>
                </c:pt>
                <c:pt idx="1">
                  <c:v>98</c:v>
                </c:pt>
                <c:pt idx="2">
                  <c:v>104</c:v>
                </c:pt>
                <c:pt idx="3">
                  <c:v>117</c:v>
                </c:pt>
                <c:pt idx="4">
                  <c:v>138</c:v>
                </c:pt>
                <c:pt idx="5">
                  <c:v>191</c:v>
                </c:pt>
                <c:pt idx="6">
                  <c:v>236</c:v>
                </c:pt>
                <c:pt idx="7">
                  <c:v>224</c:v>
                </c:pt>
                <c:pt idx="8">
                  <c:v>228</c:v>
                </c:pt>
                <c:pt idx="9">
                  <c:v>259</c:v>
                </c:pt>
                <c:pt idx="10">
                  <c:v>238</c:v>
                </c:pt>
                <c:pt idx="11">
                  <c:v>240</c:v>
                </c:pt>
                <c:pt idx="12">
                  <c:v>242</c:v>
                </c:pt>
              </c:numCache>
            </c:numRef>
          </c:val>
          <c:extLst>
            <c:ext xmlns:c16="http://schemas.microsoft.com/office/drawing/2014/chart" uri="{C3380CC4-5D6E-409C-BE32-E72D297353CC}">
              <c16:uniqueId val="{00000000-AFF7-4311-8063-D573229CBC98}"/>
            </c:ext>
          </c:extLst>
        </c:ser>
        <c:dLbls>
          <c:showLegendKey val="0"/>
          <c:showVal val="0"/>
          <c:showCatName val="0"/>
          <c:showSerName val="0"/>
          <c:showPercent val="0"/>
          <c:showBubbleSize val="0"/>
        </c:dLbls>
        <c:gapWidth val="150"/>
        <c:axId val="100360192"/>
        <c:axId val="100361728"/>
      </c:barChart>
      <c:catAx>
        <c:axId val="100360192"/>
        <c:scaling>
          <c:orientation val="minMax"/>
        </c:scaling>
        <c:delete val="0"/>
        <c:axPos val="b"/>
        <c:numFmt formatCode="General" sourceLinked="0"/>
        <c:majorTickMark val="out"/>
        <c:minorTickMark val="none"/>
        <c:tickLblPos val="nextTo"/>
        <c:crossAx val="100361728"/>
        <c:crosses val="autoZero"/>
        <c:auto val="1"/>
        <c:lblAlgn val="ctr"/>
        <c:lblOffset val="100"/>
        <c:noMultiLvlLbl val="0"/>
      </c:catAx>
      <c:valAx>
        <c:axId val="100361728"/>
        <c:scaling>
          <c:orientation val="minMax"/>
          <c:max val="1600"/>
          <c:min val="0"/>
        </c:scaling>
        <c:delete val="0"/>
        <c:axPos val="l"/>
        <c:numFmt formatCode="General" sourceLinked="1"/>
        <c:majorTickMark val="out"/>
        <c:minorTickMark val="none"/>
        <c:tickLblPos val="nextTo"/>
        <c:crossAx val="100360192"/>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85ADF4-30E4-4E70-9538-28B35A05DB44}"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kumimoji="1" lang="ja-JP" altLang="en-US"/>
        </a:p>
      </dgm:t>
    </dgm:pt>
    <dgm:pt modelId="{BD219B97-FD64-4649-801A-B385C237975A}">
      <dgm:prSet phldrT="[テキスト]"/>
      <dgm:spPr>
        <a:ln>
          <a:noFill/>
        </a:ln>
      </dgm:spPr>
      <dgm:t>
        <a:bodyPr/>
        <a:lstStyle/>
        <a:p>
          <a:r>
            <a:rPr kumimoji="1" lang="ja-JP" altLang="en-US" dirty="0"/>
            <a:t>ガイドラインで自己評価</a:t>
          </a:r>
          <a:endParaRPr kumimoji="1" lang="en-US" altLang="ja-JP" dirty="0"/>
        </a:p>
      </dgm:t>
    </dgm:pt>
    <dgm:pt modelId="{2BF72DEA-804C-4C01-AAD0-062A7E1E5480}" type="parTrans" cxnId="{391D8623-0E9E-4288-84DA-632EB1A44C7B}">
      <dgm:prSet/>
      <dgm:spPr/>
      <dgm:t>
        <a:bodyPr/>
        <a:lstStyle/>
        <a:p>
          <a:endParaRPr kumimoji="1" lang="ja-JP" altLang="en-US"/>
        </a:p>
      </dgm:t>
    </dgm:pt>
    <dgm:pt modelId="{0CD696AF-C6D5-42D4-B416-AEAF29E6713F}" type="sibTrans" cxnId="{391D8623-0E9E-4288-84DA-632EB1A44C7B}">
      <dgm:prSet/>
      <dgm:spPr/>
      <dgm:t>
        <a:bodyPr/>
        <a:lstStyle/>
        <a:p>
          <a:endParaRPr kumimoji="1" lang="ja-JP" altLang="en-US"/>
        </a:p>
      </dgm:t>
    </dgm:pt>
    <dgm:pt modelId="{3136E6D3-A344-415F-9919-85DC0485CFD8}">
      <dgm:prSet phldrT="[テキスト]"/>
      <dgm:spPr>
        <a:ln>
          <a:noFill/>
        </a:ln>
      </dgm:spPr>
      <dgm:t>
        <a:bodyPr/>
        <a:lstStyle/>
        <a:p>
          <a:r>
            <a:rPr kumimoji="1" lang="ja-JP" altLang="en-US" dirty="0"/>
            <a:t>課題の抽出</a:t>
          </a:r>
          <a:endParaRPr kumimoji="1" lang="en-US" altLang="ja-JP" dirty="0"/>
        </a:p>
        <a:p>
          <a:r>
            <a:rPr kumimoji="1" lang="ja-JP" altLang="en-US" dirty="0"/>
            <a:t>対策の検討</a:t>
          </a:r>
        </a:p>
      </dgm:t>
    </dgm:pt>
    <dgm:pt modelId="{BB31C842-F89C-492E-95C0-54FEB45AC544}" type="parTrans" cxnId="{5EEACE86-BD38-4ABE-93A6-E327BA17091E}">
      <dgm:prSet/>
      <dgm:spPr/>
      <dgm:t>
        <a:bodyPr/>
        <a:lstStyle/>
        <a:p>
          <a:endParaRPr kumimoji="1" lang="ja-JP" altLang="en-US"/>
        </a:p>
      </dgm:t>
    </dgm:pt>
    <dgm:pt modelId="{E8CBB911-B2D5-45A7-AF94-A76797D3EBDF}" type="sibTrans" cxnId="{5EEACE86-BD38-4ABE-93A6-E327BA17091E}">
      <dgm:prSet/>
      <dgm:spPr/>
      <dgm:t>
        <a:bodyPr/>
        <a:lstStyle/>
        <a:p>
          <a:endParaRPr kumimoji="1" lang="ja-JP" altLang="en-US"/>
        </a:p>
      </dgm:t>
    </dgm:pt>
    <dgm:pt modelId="{122E226A-B2B1-47BE-8D9B-A9CA24E2B77F}">
      <dgm:prSet phldrT="[テキスト]"/>
      <dgm:spPr>
        <a:ln>
          <a:noFill/>
        </a:ln>
      </dgm:spPr>
      <dgm:t>
        <a:bodyPr/>
        <a:lstStyle/>
        <a:p>
          <a:r>
            <a:rPr kumimoji="1" lang="ja-JP" altLang="en-US" dirty="0"/>
            <a:t>事業計画への反映</a:t>
          </a:r>
        </a:p>
      </dgm:t>
    </dgm:pt>
    <dgm:pt modelId="{94737D60-3C95-4C58-ADA1-23EDB0CEFBFF}" type="parTrans" cxnId="{B7085B54-60AC-435C-A24D-685EA9887024}">
      <dgm:prSet/>
      <dgm:spPr/>
      <dgm:t>
        <a:bodyPr/>
        <a:lstStyle/>
        <a:p>
          <a:endParaRPr kumimoji="1" lang="ja-JP" altLang="en-US"/>
        </a:p>
      </dgm:t>
    </dgm:pt>
    <dgm:pt modelId="{81DFD1EA-6ED2-4D30-91CD-7ED56A227D6D}" type="sibTrans" cxnId="{B7085B54-60AC-435C-A24D-685EA9887024}">
      <dgm:prSet/>
      <dgm:spPr/>
      <dgm:t>
        <a:bodyPr/>
        <a:lstStyle/>
        <a:p>
          <a:endParaRPr kumimoji="1" lang="ja-JP" altLang="en-US"/>
        </a:p>
      </dgm:t>
    </dgm:pt>
    <dgm:pt modelId="{F7E371DE-75BE-4F55-8E62-FBF5544781E6}">
      <dgm:prSet phldrT="[テキスト]"/>
      <dgm:spPr>
        <a:ln>
          <a:noFill/>
        </a:ln>
      </dgm:spPr>
      <dgm:t>
        <a:bodyPr/>
        <a:lstStyle/>
        <a:p>
          <a:r>
            <a:rPr kumimoji="1" lang="ja-JP" altLang="en-US" dirty="0"/>
            <a:t>対策の実施状況の確認</a:t>
          </a:r>
        </a:p>
      </dgm:t>
    </dgm:pt>
    <dgm:pt modelId="{07B2CDA7-27BC-42A5-81AB-CD8AEB8AF130}" type="parTrans" cxnId="{B83B8282-2F69-413B-88A5-D6CAC43F063E}">
      <dgm:prSet/>
      <dgm:spPr/>
      <dgm:t>
        <a:bodyPr/>
        <a:lstStyle/>
        <a:p>
          <a:endParaRPr kumimoji="1" lang="ja-JP" altLang="en-US"/>
        </a:p>
      </dgm:t>
    </dgm:pt>
    <dgm:pt modelId="{9728B1CD-BABB-4643-A52C-97039EA60842}" type="sibTrans" cxnId="{B83B8282-2F69-413B-88A5-D6CAC43F063E}">
      <dgm:prSet/>
      <dgm:spPr/>
      <dgm:t>
        <a:bodyPr/>
        <a:lstStyle/>
        <a:p>
          <a:endParaRPr kumimoji="1" lang="ja-JP" altLang="en-US"/>
        </a:p>
      </dgm:t>
    </dgm:pt>
    <dgm:pt modelId="{F4A2244E-A711-4F60-8F0D-CFF2A3BC1072}">
      <dgm:prSet phldrT="[テキスト]"/>
      <dgm:spPr>
        <a:ln>
          <a:noFill/>
        </a:ln>
      </dgm:spPr>
      <dgm:t>
        <a:bodyPr/>
        <a:lstStyle/>
        <a:p>
          <a:r>
            <a:rPr kumimoji="1" lang="ja-JP" altLang="en-US" dirty="0"/>
            <a:t>事業計画の</a:t>
          </a:r>
          <a:endParaRPr kumimoji="1" lang="en-US" altLang="ja-JP" dirty="0"/>
        </a:p>
        <a:p>
          <a:r>
            <a:rPr kumimoji="1" lang="ja-JP" altLang="en-US" dirty="0"/>
            <a:t>評価</a:t>
          </a:r>
        </a:p>
      </dgm:t>
    </dgm:pt>
    <dgm:pt modelId="{AC6D95D3-AE2B-41B3-A77B-8FA22DEDBA16}" type="parTrans" cxnId="{BB576FC6-BF77-49D6-B410-C107496B0E5A}">
      <dgm:prSet/>
      <dgm:spPr/>
      <dgm:t>
        <a:bodyPr/>
        <a:lstStyle/>
        <a:p>
          <a:endParaRPr kumimoji="1" lang="ja-JP" altLang="en-US"/>
        </a:p>
      </dgm:t>
    </dgm:pt>
    <dgm:pt modelId="{0B3883D2-F378-4322-A34A-1009435529C6}" type="sibTrans" cxnId="{BB576FC6-BF77-49D6-B410-C107496B0E5A}">
      <dgm:prSet/>
      <dgm:spPr/>
      <dgm:t>
        <a:bodyPr/>
        <a:lstStyle/>
        <a:p>
          <a:endParaRPr kumimoji="1" lang="ja-JP" altLang="en-US"/>
        </a:p>
      </dgm:t>
    </dgm:pt>
    <dgm:pt modelId="{509FBD71-125F-4C5E-9A53-94FFE97BBC22}" type="pres">
      <dgm:prSet presAssocID="{6885ADF4-30E4-4E70-9538-28B35A05DB44}" presName="Name0" presStyleCnt="0">
        <dgm:presLayoutVars>
          <dgm:dir/>
          <dgm:resizeHandles val="exact"/>
        </dgm:presLayoutVars>
      </dgm:prSet>
      <dgm:spPr/>
    </dgm:pt>
    <dgm:pt modelId="{F0DD34C3-54B6-4DFB-BC30-2889496D3CF4}" type="pres">
      <dgm:prSet presAssocID="{6885ADF4-30E4-4E70-9538-28B35A05DB44}" presName="cycle" presStyleCnt="0"/>
      <dgm:spPr/>
    </dgm:pt>
    <dgm:pt modelId="{B0F07162-363B-49E6-B2D4-02FF88AEDD22}" type="pres">
      <dgm:prSet presAssocID="{BD219B97-FD64-4649-801A-B385C237975A}" presName="nodeFirstNode" presStyleLbl="node1" presStyleIdx="0" presStyleCnt="5">
        <dgm:presLayoutVars>
          <dgm:bulletEnabled val="1"/>
        </dgm:presLayoutVars>
      </dgm:prSet>
      <dgm:spPr/>
    </dgm:pt>
    <dgm:pt modelId="{15289C94-1AD6-454B-9BB8-6D79347F31D9}" type="pres">
      <dgm:prSet presAssocID="{0CD696AF-C6D5-42D4-B416-AEAF29E6713F}" presName="sibTransFirstNode" presStyleLbl="bgShp" presStyleIdx="0" presStyleCnt="1"/>
      <dgm:spPr/>
    </dgm:pt>
    <dgm:pt modelId="{49840664-C409-44A4-BB1E-F8B067B1BA65}" type="pres">
      <dgm:prSet presAssocID="{3136E6D3-A344-415F-9919-85DC0485CFD8}" presName="nodeFollowingNodes" presStyleLbl="node1" presStyleIdx="1" presStyleCnt="5">
        <dgm:presLayoutVars>
          <dgm:bulletEnabled val="1"/>
        </dgm:presLayoutVars>
      </dgm:prSet>
      <dgm:spPr/>
    </dgm:pt>
    <dgm:pt modelId="{DD70F024-F089-42C8-8111-309BBCF6BCCA}" type="pres">
      <dgm:prSet presAssocID="{122E226A-B2B1-47BE-8D9B-A9CA24E2B77F}" presName="nodeFollowingNodes" presStyleLbl="node1" presStyleIdx="2" presStyleCnt="5" custRadScaleRad="96019" custRadScaleInc="-32729">
        <dgm:presLayoutVars>
          <dgm:bulletEnabled val="1"/>
        </dgm:presLayoutVars>
      </dgm:prSet>
      <dgm:spPr/>
    </dgm:pt>
    <dgm:pt modelId="{977AA7FE-4ED7-40CF-B15A-9FE60598A7C8}" type="pres">
      <dgm:prSet presAssocID="{F7E371DE-75BE-4F55-8E62-FBF5544781E6}" presName="nodeFollowingNodes" presStyleLbl="node1" presStyleIdx="3" presStyleCnt="5" custScaleX="109976" custRadScaleRad="89149" custRadScaleInc="22125">
        <dgm:presLayoutVars>
          <dgm:bulletEnabled val="1"/>
        </dgm:presLayoutVars>
      </dgm:prSet>
      <dgm:spPr/>
    </dgm:pt>
    <dgm:pt modelId="{E8C42E98-22E0-4833-929F-061CDF472865}" type="pres">
      <dgm:prSet presAssocID="{F4A2244E-A711-4F60-8F0D-CFF2A3BC1072}" presName="nodeFollowingNodes" presStyleLbl="node1" presStyleIdx="4" presStyleCnt="5">
        <dgm:presLayoutVars>
          <dgm:bulletEnabled val="1"/>
        </dgm:presLayoutVars>
      </dgm:prSet>
      <dgm:spPr/>
    </dgm:pt>
  </dgm:ptLst>
  <dgm:cxnLst>
    <dgm:cxn modelId="{391D8623-0E9E-4288-84DA-632EB1A44C7B}" srcId="{6885ADF4-30E4-4E70-9538-28B35A05DB44}" destId="{BD219B97-FD64-4649-801A-B385C237975A}" srcOrd="0" destOrd="0" parTransId="{2BF72DEA-804C-4C01-AAD0-062A7E1E5480}" sibTransId="{0CD696AF-C6D5-42D4-B416-AEAF29E6713F}"/>
    <dgm:cxn modelId="{37F4D23F-E14E-4517-8828-D599ACABFE7B}" type="presOf" srcId="{0CD696AF-C6D5-42D4-B416-AEAF29E6713F}" destId="{15289C94-1AD6-454B-9BB8-6D79347F31D9}" srcOrd="0" destOrd="0" presId="urn:microsoft.com/office/officeart/2005/8/layout/cycle3"/>
    <dgm:cxn modelId="{1B2B0D4D-E6C3-4F66-B22F-5CB3C15A70D4}" type="presOf" srcId="{F4A2244E-A711-4F60-8F0D-CFF2A3BC1072}" destId="{E8C42E98-22E0-4833-929F-061CDF472865}" srcOrd="0" destOrd="0" presId="urn:microsoft.com/office/officeart/2005/8/layout/cycle3"/>
    <dgm:cxn modelId="{FF4AC24F-028D-4611-960D-903D4A12B6BD}" type="presOf" srcId="{3136E6D3-A344-415F-9919-85DC0485CFD8}" destId="{49840664-C409-44A4-BB1E-F8B067B1BA65}" srcOrd="0" destOrd="0" presId="urn:microsoft.com/office/officeart/2005/8/layout/cycle3"/>
    <dgm:cxn modelId="{63C3D471-D66F-4233-A7B2-29F2F5F09968}" type="presOf" srcId="{122E226A-B2B1-47BE-8D9B-A9CA24E2B77F}" destId="{DD70F024-F089-42C8-8111-309BBCF6BCCA}" srcOrd="0" destOrd="0" presId="urn:microsoft.com/office/officeart/2005/8/layout/cycle3"/>
    <dgm:cxn modelId="{B7085B54-60AC-435C-A24D-685EA9887024}" srcId="{6885ADF4-30E4-4E70-9538-28B35A05DB44}" destId="{122E226A-B2B1-47BE-8D9B-A9CA24E2B77F}" srcOrd="2" destOrd="0" parTransId="{94737D60-3C95-4C58-ADA1-23EDB0CEFBFF}" sibTransId="{81DFD1EA-6ED2-4D30-91CD-7ED56A227D6D}"/>
    <dgm:cxn modelId="{B83B8282-2F69-413B-88A5-D6CAC43F063E}" srcId="{6885ADF4-30E4-4E70-9538-28B35A05DB44}" destId="{F7E371DE-75BE-4F55-8E62-FBF5544781E6}" srcOrd="3" destOrd="0" parTransId="{07B2CDA7-27BC-42A5-81AB-CD8AEB8AF130}" sibTransId="{9728B1CD-BABB-4643-A52C-97039EA60842}"/>
    <dgm:cxn modelId="{6CE1A985-FEF3-42F5-8276-42D3D809C68B}" type="presOf" srcId="{BD219B97-FD64-4649-801A-B385C237975A}" destId="{B0F07162-363B-49E6-B2D4-02FF88AEDD22}" srcOrd="0" destOrd="0" presId="urn:microsoft.com/office/officeart/2005/8/layout/cycle3"/>
    <dgm:cxn modelId="{5EEACE86-BD38-4ABE-93A6-E327BA17091E}" srcId="{6885ADF4-30E4-4E70-9538-28B35A05DB44}" destId="{3136E6D3-A344-415F-9919-85DC0485CFD8}" srcOrd="1" destOrd="0" parTransId="{BB31C842-F89C-492E-95C0-54FEB45AC544}" sibTransId="{E8CBB911-B2D5-45A7-AF94-A76797D3EBDF}"/>
    <dgm:cxn modelId="{6A6144BD-CE48-4816-B6DB-97CB7AF1031E}" type="presOf" srcId="{6885ADF4-30E4-4E70-9538-28B35A05DB44}" destId="{509FBD71-125F-4C5E-9A53-94FFE97BBC22}" srcOrd="0" destOrd="0" presId="urn:microsoft.com/office/officeart/2005/8/layout/cycle3"/>
    <dgm:cxn modelId="{BB576FC6-BF77-49D6-B410-C107496B0E5A}" srcId="{6885ADF4-30E4-4E70-9538-28B35A05DB44}" destId="{F4A2244E-A711-4F60-8F0D-CFF2A3BC1072}" srcOrd="4" destOrd="0" parTransId="{AC6D95D3-AE2B-41B3-A77B-8FA22DEDBA16}" sibTransId="{0B3883D2-F378-4322-A34A-1009435529C6}"/>
    <dgm:cxn modelId="{420B85D0-D8BE-4BCE-A330-CB27D8AB7886}" type="presOf" srcId="{F7E371DE-75BE-4F55-8E62-FBF5544781E6}" destId="{977AA7FE-4ED7-40CF-B15A-9FE60598A7C8}" srcOrd="0" destOrd="0" presId="urn:microsoft.com/office/officeart/2005/8/layout/cycle3"/>
    <dgm:cxn modelId="{44FDE86F-69F1-4D97-916F-FF05CFD4DB6A}" type="presParOf" srcId="{509FBD71-125F-4C5E-9A53-94FFE97BBC22}" destId="{F0DD34C3-54B6-4DFB-BC30-2889496D3CF4}" srcOrd="0" destOrd="0" presId="urn:microsoft.com/office/officeart/2005/8/layout/cycle3"/>
    <dgm:cxn modelId="{2B714C1F-4BE7-47EC-87EE-AE4FCD5C56E6}" type="presParOf" srcId="{F0DD34C3-54B6-4DFB-BC30-2889496D3CF4}" destId="{B0F07162-363B-49E6-B2D4-02FF88AEDD22}" srcOrd="0" destOrd="0" presId="urn:microsoft.com/office/officeart/2005/8/layout/cycle3"/>
    <dgm:cxn modelId="{E483CB3B-4460-4206-8EC2-6E83FE2E5650}" type="presParOf" srcId="{F0DD34C3-54B6-4DFB-BC30-2889496D3CF4}" destId="{15289C94-1AD6-454B-9BB8-6D79347F31D9}" srcOrd="1" destOrd="0" presId="urn:microsoft.com/office/officeart/2005/8/layout/cycle3"/>
    <dgm:cxn modelId="{A0605877-6A18-4DD1-AB5F-6216A821D0B3}" type="presParOf" srcId="{F0DD34C3-54B6-4DFB-BC30-2889496D3CF4}" destId="{49840664-C409-44A4-BB1E-F8B067B1BA65}" srcOrd="2" destOrd="0" presId="urn:microsoft.com/office/officeart/2005/8/layout/cycle3"/>
    <dgm:cxn modelId="{23674591-F94D-490F-8B79-4C5B33E9AC7A}" type="presParOf" srcId="{F0DD34C3-54B6-4DFB-BC30-2889496D3CF4}" destId="{DD70F024-F089-42C8-8111-309BBCF6BCCA}" srcOrd="3" destOrd="0" presId="urn:microsoft.com/office/officeart/2005/8/layout/cycle3"/>
    <dgm:cxn modelId="{F0059600-08EA-42EC-91BF-3FC3417962A0}" type="presParOf" srcId="{F0DD34C3-54B6-4DFB-BC30-2889496D3CF4}" destId="{977AA7FE-4ED7-40CF-B15A-9FE60598A7C8}" srcOrd="4" destOrd="0" presId="urn:microsoft.com/office/officeart/2005/8/layout/cycle3"/>
    <dgm:cxn modelId="{A67E9A99-294A-4E65-A141-8376610C5B31}" type="presParOf" srcId="{F0DD34C3-54B6-4DFB-BC30-2889496D3CF4}" destId="{E8C42E98-22E0-4833-929F-061CDF472865}"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89C94-1AD6-454B-9BB8-6D79347F31D9}">
      <dsp:nvSpPr>
        <dsp:cNvPr id="0" name=""/>
        <dsp:cNvSpPr/>
      </dsp:nvSpPr>
      <dsp:spPr>
        <a:xfrm>
          <a:off x="1634058" y="-28048"/>
          <a:ext cx="4652762" cy="4652762"/>
        </a:xfrm>
        <a:prstGeom prst="circularArrow">
          <a:avLst>
            <a:gd name="adj1" fmla="val 5544"/>
            <a:gd name="adj2" fmla="val 330680"/>
            <a:gd name="adj3" fmla="val 13773138"/>
            <a:gd name="adj4" fmla="val 1738766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07162-363B-49E6-B2D4-02FF88AEDD22}">
      <dsp:nvSpPr>
        <dsp:cNvPr id="0" name=""/>
        <dsp:cNvSpPr/>
      </dsp:nvSpPr>
      <dsp:spPr>
        <a:xfrm>
          <a:off x="2869771" y="1309"/>
          <a:ext cx="2181336" cy="1090668"/>
        </a:xfrm>
        <a:prstGeom prst="round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ガイドラインで自己評価</a:t>
          </a:r>
          <a:endParaRPr kumimoji="1" lang="en-US" altLang="ja-JP" sz="2200" kern="1200" dirty="0"/>
        </a:p>
      </dsp:txBody>
      <dsp:txXfrm>
        <a:off x="2923013" y="54551"/>
        <a:ext cx="2074852" cy="984184"/>
      </dsp:txXfrm>
    </dsp:sp>
    <dsp:sp modelId="{49840664-C409-44A4-BB1E-F8B067B1BA65}">
      <dsp:nvSpPr>
        <dsp:cNvPr id="0" name=""/>
        <dsp:cNvSpPr/>
      </dsp:nvSpPr>
      <dsp:spPr>
        <a:xfrm>
          <a:off x="4756782" y="1372303"/>
          <a:ext cx="2181336" cy="1090668"/>
        </a:xfrm>
        <a:prstGeom prst="round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課題の抽出</a:t>
          </a:r>
          <a:endParaRPr kumimoji="1" lang="en-US" altLang="ja-JP" sz="2200" kern="1200" dirty="0"/>
        </a:p>
        <a:p>
          <a:pPr marL="0" lvl="0" indent="0" algn="ctr" defTabSz="977900">
            <a:lnSpc>
              <a:spcPct val="90000"/>
            </a:lnSpc>
            <a:spcBef>
              <a:spcPct val="0"/>
            </a:spcBef>
            <a:spcAft>
              <a:spcPct val="35000"/>
            </a:spcAft>
            <a:buNone/>
          </a:pPr>
          <a:r>
            <a:rPr kumimoji="1" lang="ja-JP" altLang="en-US" sz="2200" kern="1200" dirty="0"/>
            <a:t>対策の検討</a:t>
          </a:r>
        </a:p>
      </dsp:txBody>
      <dsp:txXfrm>
        <a:off x="4810024" y="1425545"/>
        <a:ext cx="2074852" cy="984184"/>
      </dsp:txXfrm>
    </dsp:sp>
    <dsp:sp modelId="{DD70F024-F089-42C8-8111-309BBCF6BCCA}">
      <dsp:nvSpPr>
        <dsp:cNvPr id="0" name=""/>
        <dsp:cNvSpPr/>
      </dsp:nvSpPr>
      <dsp:spPr>
        <a:xfrm>
          <a:off x="4442424" y="3060740"/>
          <a:ext cx="2181336" cy="1090668"/>
        </a:xfrm>
        <a:prstGeom prst="round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事業計画への反映</a:t>
          </a:r>
        </a:p>
      </dsp:txBody>
      <dsp:txXfrm>
        <a:off x="4495666" y="3113982"/>
        <a:ext cx="2074852" cy="984184"/>
      </dsp:txXfrm>
    </dsp:sp>
    <dsp:sp modelId="{977AA7FE-4ED7-40CF-B15A-9FE60598A7C8}">
      <dsp:nvSpPr>
        <dsp:cNvPr id="0" name=""/>
        <dsp:cNvSpPr/>
      </dsp:nvSpPr>
      <dsp:spPr>
        <a:xfrm>
          <a:off x="1420464" y="3139462"/>
          <a:ext cx="2398946" cy="1090668"/>
        </a:xfrm>
        <a:prstGeom prst="round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対策の実施状況の確認</a:t>
          </a:r>
        </a:p>
      </dsp:txBody>
      <dsp:txXfrm>
        <a:off x="1473706" y="3192704"/>
        <a:ext cx="2292462" cy="984184"/>
      </dsp:txXfrm>
    </dsp:sp>
    <dsp:sp modelId="{E8C42E98-22E0-4833-929F-061CDF472865}">
      <dsp:nvSpPr>
        <dsp:cNvPr id="0" name=""/>
        <dsp:cNvSpPr/>
      </dsp:nvSpPr>
      <dsp:spPr>
        <a:xfrm>
          <a:off x="982761" y="1372303"/>
          <a:ext cx="2181336" cy="1090668"/>
        </a:xfrm>
        <a:prstGeom prst="round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事業計画の</a:t>
          </a:r>
          <a:endParaRPr kumimoji="1" lang="en-US" altLang="ja-JP" sz="2200" kern="1200" dirty="0"/>
        </a:p>
        <a:p>
          <a:pPr marL="0" lvl="0" indent="0" algn="ctr" defTabSz="977900">
            <a:lnSpc>
              <a:spcPct val="90000"/>
            </a:lnSpc>
            <a:spcBef>
              <a:spcPct val="0"/>
            </a:spcBef>
            <a:spcAft>
              <a:spcPct val="35000"/>
            </a:spcAft>
            <a:buNone/>
          </a:pPr>
          <a:r>
            <a:rPr kumimoji="1" lang="ja-JP" altLang="en-US" sz="2200" kern="1200" dirty="0"/>
            <a:t>評価</a:t>
          </a:r>
        </a:p>
      </dsp:txBody>
      <dsp:txXfrm>
        <a:off x="1036003" y="1425545"/>
        <a:ext cx="2074852" cy="98418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C1647900-E433-41EE-9981-02478C8390E1}" type="datetimeFigureOut">
              <a:rPr kumimoji="1" lang="ja-JP" altLang="en-US" smtClean="0"/>
              <a:t>2023/1/23</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68349BC7-0740-4A9A-BD9B-FC734F436076}" type="slidenum">
              <a:rPr kumimoji="1" lang="ja-JP" altLang="en-US" smtClean="0"/>
              <a:t>‹#›</a:t>
            </a:fld>
            <a:endParaRPr kumimoji="1" lang="ja-JP" altLang="en-US"/>
          </a:p>
        </p:txBody>
      </p:sp>
    </p:spTree>
    <p:extLst>
      <p:ext uri="{BB962C8B-B14F-4D97-AF65-F5344CB8AC3E}">
        <p14:creationId xmlns:p14="http://schemas.microsoft.com/office/powerpoint/2010/main" val="3077081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BC7DD89-8B2F-4DA4-9080-8208D2AA600E}" type="datetimeFigureOut">
              <a:rPr kumimoji="1" lang="ja-JP" altLang="en-US" smtClean="0"/>
              <a:t>2023/1/23</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7358500-D381-446B-A6E6-3388BAA3F2D4}" type="slidenum">
              <a:rPr kumimoji="1" lang="ja-JP" altLang="en-US" smtClean="0"/>
              <a:t>‹#›</a:t>
            </a:fld>
            <a:endParaRPr kumimoji="1" lang="ja-JP" altLang="en-US"/>
          </a:p>
        </p:txBody>
      </p:sp>
    </p:spTree>
    <p:extLst>
      <p:ext uri="{BB962C8B-B14F-4D97-AF65-F5344CB8AC3E}">
        <p14:creationId xmlns:p14="http://schemas.microsoft.com/office/powerpoint/2010/main" val="777028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38B8274-4F7E-4037-AF1E-10493BB696C6}" type="slidenum">
              <a:rPr kumimoji="1" lang="ja-JP" altLang="en-US" smtClean="0"/>
              <a:pPr/>
              <a:t>1</a:t>
            </a:fld>
            <a:endParaRPr kumimoji="1" lang="ja-JP" altLang="en-US"/>
          </a:p>
        </p:txBody>
      </p:sp>
    </p:spTree>
    <p:extLst>
      <p:ext uri="{BB962C8B-B14F-4D97-AF65-F5344CB8AC3E}">
        <p14:creationId xmlns:p14="http://schemas.microsoft.com/office/powerpoint/2010/main" val="362506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このような責務を担う管理者には、大きく２つの役割があります。</a:t>
            </a:r>
            <a:endParaRPr kumimoji="1" lang="en-US" altLang="ja-JP" dirty="0"/>
          </a:p>
          <a:p>
            <a:r>
              <a:rPr kumimoji="1" lang="ja-JP" altLang="en-US" dirty="0"/>
              <a:t>ひとつは、「サービス提供機関として成熟する」ための役割として、「信頼できる運営基盤をつくる」ことと「安全にケアが提供できる組織づくりをする」ことです。</a:t>
            </a:r>
          </a:p>
          <a:p>
            <a:r>
              <a:rPr kumimoji="1" lang="ja-JP" altLang="en-US" dirty="0"/>
              <a:t>「信頼できる運営基盤をつくる」ためには、法令遵守をすること（最低限必要なこと）、経営の安定を図ることです。そのためには、学び続けることが大切です。</a:t>
            </a:r>
          </a:p>
          <a:p>
            <a:r>
              <a:rPr kumimoji="1" lang="ja-JP" altLang="en-US" dirty="0"/>
              <a:t>そして、「安全にケアが提供できる組織づくりをする」ためには、質の保証やリスクマネジメントの体制を整え、実践することです。たとえば、利用者や家族からの苦情をどのように活かしていくかも質の担保のためには大切なこと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二つ目は、「看護師が安全にケアを継続する」ための役割として、「適切なケアができるようにサポートする」ことと「利用者や家族をサポートする」ことです。</a:t>
            </a:r>
          </a:p>
          <a:p>
            <a:r>
              <a:rPr kumimoji="1" lang="ja-JP" altLang="en-US" dirty="0"/>
              <a:t>「適切なケアができるようにサポートする」ためには、人財育成（管理者や事業所にとって職員は財産なので“人材”ではなく“人財”と書きます）、ＯＪＴ、スーパービジョンなどです。また、日々の業務の中での職員とのコミュニケーションや育成を目的とした定期的な面接なども大切です。</a:t>
            </a:r>
          </a:p>
          <a:p>
            <a:r>
              <a:rPr kumimoji="1" lang="ja-JP" altLang="en-US" dirty="0"/>
              <a:t>そして、「利用者や家族をサポートする」ためには、経営理念を持ち、それを職員にも示し、組織体制を整え、職場風土の醸成を図ることです。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13</a:t>
            </a:fld>
            <a:endParaRPr kumimoji="1" lang="ja-JP" altLang="en-US"/>
          </a:p>
        </p:txBody>
      </p:sp>
    </p:spTree>
    <p:extLst>
      <p:ext uri="{BB962C8B-B14F-4D97-AF65-F5344CB8AC3E}">
        <p14:creationId xmlns:p14="http://schemas.microsoft.com/office/powerpoint/2010/main" val="70746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このスライドは、管理者として必要な能力を整理したものです。</a:t>
            </a:r>
            <a:endParaRPr kumimoji="1" lang="en-US" altLang="ja-JP" dirty="0"/>
          </a:p>
          <a:p>
            <a:r>
              <a:rPr kumimoji="1" lang="ja-JP" altLang="en-US" dirty="0"/>
              <a:t>利用者の管理能力、職員の管理能力、職場環境を整える能力、経営能力、リーダーシップ、などがあります。</a:t>
            </a:r>
            <a:endParaRPr kumimoji="1" lang="en-US" altLang="ja-JP" dirty="0"/>
          </a:p>
          <a:p>
            <a:r>
              <a:rPr kumimoji="1" lang="ja-JP" altLang="en-US" dirty="0"/>
              <a:t>この中の「訪問看護の質の向上」は業務の標準化、質の評価のために必要なことで、そのための一つの指針として、事業協会で作成した「訪問看護ステーションにおける事業所自己評価ガイドライン」について、この後に説明します。</a:t>
            </a:r>
            <a:endParaRPr kumimoji="1" lang="en-US" altLang="ja-JP" dirty="0"/>
          </a:p>
          <a:p>
            <a:r>
              <a:rPr kumimoji="1" lang="ja-JP" altLang="en-US" dirty="0"/>
              <a:t>この表を見ると、こんなに沢山の能力なんて自分にはない！と思われる方もいるかもしれません。でも、何でもできるスーパーマンはいません。</a:t>
            </a:r>
            <a:endParaRPr kumimoji="1" lang="en-US" altLang="ja-JP" dirty="0"/>
          </a:p>
          <a:p>
            <a:r>
              <a:rPr kumimoji="1" lang="ja-JP" altLang="en-US" dirty="0"/>
              <a:t>ここで大切なのは、「</a:t>
            </a:r>
            <a:r>
              <a:rPr kumimoji="1" lang="ja-JP" altLang="en-US" b="0" dirty="0">
                <a:solidFill>
                  <a:schemeClr val="tx1"/>
                </a:solidFill>
              </a:rPr>
              <a:t>自分ができていること」「できていないこと」をきちんとわかっていること、その上でできていることはその能力を高めるよう、また、できていないことはできるようになるための対策を立てることです。そして、対策を立てることで終わってはダメです。立てた対策を実行して初めて</a:t>
            </a:r>
            <a:r>
              <a:rPr kumimoji="1" lang="ja-JP" altLang="en-US" dirty="0"/>
              <a:t>能力は高まります。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14</a:t>
            </a:fld>
            <a:endParaRPr kumimoji="1" lang="ja-JP" altLang="en-US"/>
          </a:p>
        </p:txBody>
      </p:sp>
    </p:spTree>
    <p:extLst>
      <p:ext uri="{BB962C8B-B14F-4D97-AF65-F5344CB8AC3E}">
        <p14:creationId xmlns:p14="http://schemas.microsoft.com/office/powerpoint/2010/main" val="285155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748212"/>
            <a:ext cx="5389563" cy="4073375"/>
          </a:xfrm>
        </p:spPr>
        <p:txBody>
          <a:bodyPr/>
          <a:lstStyle/>
          <a:p>
            <a:r>
              <a:rPr kumimoji="1" lang="ja-JP" altLang="en-US" dirty="0"/>
              <a:t>これは、管理者としてしなくてはならないことです。管理者として何年たってもやり続けることが必要な内容です。</a:t>
            </a:r>
            <a:endParaRPr kumimoji="1" lang="en-US" altLang="ja-JP" dirty="0"/>
          </a:p>
          <a:p>
            <a:r>
              <a:rPr kumimoji="1" lang="ja-JP" altLang="en-US" dirty="0"/>
              <a:t>まず、「</a:t>
            </a:r>
            <a:r>
              <a:rPr kumimoji="1" lang="en-US" altLang="ja-JP" dirty="0"/>
              <a:t>1.</a:t>
            </a:r>
            <a:r>
              <a:rPr kumimoji="1" lang="ja-JP" altLang="en-US" dirty="0"/>
              <a:t>管理者になることの覚悟をもつ」こと。これは腹をくくるということです。管理者の中には、自ら事業所を開設した起業家の方もいますが、事業所の所長が辞めたから、順番だからと自分の意にかかわらず管理者になった方もいるのではないでしょうか。本当はスタッフのままがよかった、管理者にはなりたくなかったと思っている人もいるのではないでしょうか。しかし、管理者という責務を引き受けたのは自分です。引き受けたからには管理者の仕事をすることを覚悟しましょう。</a:t>
            </a:r>
            <a:endParaRPr kumimoji="1" lang="en-US" altLang="ja-JP" dirty="0"/>
          </a:p>
          <a:p>
            <a:r>
              <a:rPr kumimoji="1" lang="ja-JP" altLang="en-US" dirty="0"/>
              <a:t>「</a:t>
            </a:r>
            <a:r>
              <a:rPr kumimoji="1" lang="en-US" altLang="ja-JP" dirty="0"/>
              <a:t>2.</a:t>
            </a:r>
            <a:r>
              <a:rPr kumimoji="1" lang="ja-JP" altLang="en-US" dirty="0"/>
              <a:t>情勢や最新情報を正しくキャッチする」こと。時代はめまぐるしく変わりますから、管理者は常に新しい情報をキャッチして、スタッフと共有し、少し先を見て事業運営していくことが大切です。</a:t>
            </a:r>
          </a:p>
          <a:p>
            <a:r>
              <a:rPr kumimoji="1" lang="ja-JP" altLang="en-US" dirty="0"/>
              <a:t>「</a:t>
            </a:r>
            <a:r>
              <a:rPr kumimoji="1" lang="en-US" altLang="ja-JP" dirty="0"/>
              <a:t>3.</a:t>
            </a:r>
            <a:r>
              <a:rPr kumimoji="1" lang="ja-JP" altLang="en-US" dirty="0"/>
              <a:t>自部署の実態を正しく把握するために情報管理をする」こと。これも適切に健全な事業運営していくためには大切なことです。時に、自分の事業所の利用者数も訪問件数も知らない管理者に会うことがあり、驚愕することがあります。事業運営を適切に行うために、情報管理できる管理者になりましょう。</a:t>
            </a:r>
          </a:p>
          <a:p>
            <a:r>
              <a:rPr kumimoji="1" lang="ja-JP" altLang="en-US" dirty="0"/>
              <a:t>「</a:t>
            </a:r>
            <a:r>
              <a:rPr kumimoji="1" lang="en-US" altLang="ja-JP" dirty="0"/>
              <a:t>4.</a:t>
            </a:r>
            <a:r>
              <a:rPr kumimoji="1" lang="ja-JP" altLang="en-US" dirty="0"/>
              <a:t>理念や目指す姿を明確にして示し、方針に沿って事業運営する」、「</a:t>
            </a:r>
            <a:r>
              <a:rPr kumimoji="1" lang="en-US" altLang="ja-JP" dirty="0"/>
              <a:t>5.</a:t>
            </a:r>
            <a:r>
              <a:rPr kumimoji="1" lang="ja-JP" altLang="en-US" dirty="0"/>
              <a:t>常に問題意識をもって行動し、職員と共に業務改善する」ことについては、これからの講義内容でお伝えします。</a:t>
            </a:r>
          </a:p>
          <a:p>
            <a:r>
              <a:rPr kumimoji="1" lang="ja-JP" altLang="en-US" dirty="0"/>
              <a:t>「</a:t>
            </a:r>
            <a:r>
              <a:rPr kumimoji="1" lang="en-US" altLang="ja-JP" dirty="0"/>
              <a:t>6.</a:t>
            </a:r>
            <a:r>
              <a:rPr kumimoji="1" lang="ja-JP" altLang="en-US" dirty="0"/>
              <a:t>理念や目指す姿と日常の業務を結びつけて職員の支援を行う」こと、「</a:t>
            </a:r>
            <a:r>
              <a:rPr kumimoji="1" lang="en-US" altLang="ja-JP" dirty="0"/>
              <a:t>7.</a:t>
            </a:r>
            <a:r>
              <a:rPr kumimoji="1" lang="ja-JP" altLang="en-US" dirty="0"/>
              <a:t>法を遵守し、倫理観をもって業務を行う」ことも大切な管理者の仕事です。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15</a:t>
            </a:fld>
            <a:endParaRPr kumimoji="1" lang="ja-JP" altLang="en-US"/>
          </a:p>
        </p:txBody>
      </p:sp>
    </p:spTree>
    <p:extLst>
      <p:ext uri="{BB962C8B-B14F-4D97-AF65-F5344CB8AC3E}">
        <p14:creationId xmlns:p14="http://schemas.microsoft.com/office/powerpoint/2010/main" val="382033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a:t>
            </a:r>
            <a:r>
              <a:rPr kumimoji="1" lang="en-US" altLang="ja-JP" dirty="0"/>
              <a:t>4.</a:t>
            </a:r>
            <a:r>
              <a:rPr kumimoji="1" lang="ja-JP" altLang="en-US" dirty="0"/>
              <a:t>理念や目指す姿を明確にして示し、方針に沿って事業運営する」、「</a:t>
            </a:r>
            <a:r>
              <a:rPr kumimoji="1" lang="en-US" altLang="ja-JP" dirty="0"/>
              <a:t>5.</a:t>
            </a:r>
            <a:r>
              <a:rPr kumimoji="1" lang="ja-JP" altLang="en-US" dirty="0"/>
              <a:t>常に問題意識をもって行動し、職員と共に業務改善する」にはどうすればよいでしょうか？</a:t>
            </a:r>
            <a:endParaRPr kumimoji="1" lang="en-US" altLang="ja-JP" dirty="0"/>
          </a:p>
          <a:p>
            <a:r>
              <a:rPr kumimoji="1" lang="ja-JP" altLang="en-US" dirty="0"/>
              <a:t>まず、自分のステーションの現状はどうなっているのか</a:t>
            </a:r>
            <a:r>
              <a:rPr kumimoji="1" lang="ja-JP" altLang="en-US" b="0" dirty="0">
                <a:solidFill>
                  <a:schemeClr val="tx1"/>
                </a:solidFill>
              </a:rPr>
              <a:t>アセスメントします。</a:t>
            </a:r>
            <a:endParaRPr kumimoji="1" lang="en-US" altLang="ja-JP" b="0" dirty="0">
              <a:solidFill>
                <a:schemeClr val="tx1"/>
              </a:solidFill>
            </a:endParaRPr>
          </a:p>
          <a:p>
            <a:r>
              <a:rPr kumimoji="1" lang="ja-JP" altLang="en-US" b="0" dirty="0">
                <a:solidFill>
                  <a:schemeClr val="tx1"/>
                </a:solidFill>
              </a:rPr>
              <a:t>次に、自分のステーションには何が足りないのだろう？　あるいは、自分のステーションの強みや期待されていることは何だろう？と考えて課題分析します。</a:t>
            </a:r>
            <a:endParaRPr kumimoji="1" lang="en-US" altLang="ja-JP" b="0" dirty="0">
              <a:solidFill>
                <a:schemeClr val="tx1"/>
              </a:solidFill>
            </a:endParaRPr>
          </a:p>
          <a:p>
            <a:r>
              <a:rPr kumimoji="1" lang="ja-JP" altLang="en-US" b="0" dirty="0">
                <a:solidFill>
                  <a:schemeClr val="tx1"/>
                </a:solidFill>
              </a:rPr>
              <a:t>そして、自分のステーションをどうしたいのか長期目標を立て、何から始められるだろう？と短期目標を決めます。</a:t>
            </a:r>
            <a:endParaRPr kumimoji="1" lang="en-US" altLang="ja-JP" b="0" dirty="0">
              <a:solidFill>
                <a:schemeClr val="tx1"/>
              </a:solidFill>
            </a:endParaRPr>
          </a:p>
          <a:p>
            <a:r>
              <a:rPr kumimoji="1" lang="ja-JP" altLang="en-US" b="0" dirty="0">
                <a:solidFill>
                  <a:schemeClr val="tx1"/>
                </a:solidFill>
              </a:rPr>
              <a:t>そして、よし！みんなと一緒にがんばるぞ！と実践し、目標は達成できたかな？と評価します。</a:t>
            </a:r>
            <a:endParaRPr kumimoji="1" lang="en-US" altLang="ja-JP" b="0" dirty="0">
              <a:solidFill>
                <a:schemeClr val="tx1"/>
              </a:solidFill>
            </a:endParaRPr>
          </a:p>
          <a:p>
            <a:r>
              <a:rPr kumimoji="1" lang="ja-JP" altLang="en-US" b="0" dirty="0">
                <a:solidFill>
                  <a:schemeClr val="tx1"/>
                </a:solidFill>
              </a:rPr>
              <a:t>これは、ナーシングプロセスやマネジメントプロセスと同じです。</a:t>
            </a:r>
            <a:r>
              <a:rPr kumimoji="1" lang="ja-JP" altLang="en-US" dirty="0"/>
              <a:t>看護過程の展開は看護師であれば得意ですから、管理者はみんな必ずできるはずです。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16</a:t>
            </a:fld>
            <a:endParaRPr kumimoji="1" lang="ja-JP" altLang="en-US"/>
          </a:p>
        </p:txBody>
      </p:sp>
    </p:spTree>
    <p:extLst>
      <p:ext uri="{BB962C8B-B14F-4D97-AF65-F5344CB8AC3E}">
        <p14:creationId xmlns:p14="http://schemas.microsoft.com/office/powerpoint/2010/main" val="196831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ここからは、質の評価方法に移ります。</a:t>
            </a:r>
            <a:endParaRPr kumimoji="1" lang="en-US" altLang="ja-JP" dirty="0"/>
          </a:p>
          <a:p>
            <a:r>
              <a:rPr kumimoji="1" lang="ja-JP" altLang="en-US" dirty="0"/>
              <a:t>質の評価方法には、事業者自ら実施する自己評価、利用者による評価である利用者評価、評価機関などによる外部評価として第三者評価、そして、同業者などによる評価などがあります。</a:t>
            </a:r>
            <a:endParaRPr kumimoji="1" lang="en-US" altLang="ja-JP" dirty="0"/>
          </a:p>
          <a:p>
            <a:r>
              <a:rPr kumimoji="1" lang="ja-JP" altLang="en-US" dirty="0"/>
              <a:t>この講義では、事業者自ら実施する自己評価について説明をしていきます。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17</a:t>
            </a:fld>
            <a:endParaRPr kumimoji="1" lang="ja-JP" altLang="en-US"/>
          </a:p>
        </p:txBody>
      </p:sp>
    </p:spTree>
    <p:extLst>
      <p:ext uri="{BB962C8B-B14F-4D97-AF65-F5344CB8AC3E}">
        <p14:creationId xmlns:p14="http://schemas.microsoft.com/office/powerpoint/2010/main" val="3143918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kumimoji="1" lang="ja-JP" altLang="en-US" sz="1200" dirty="0">
                <a:solidFill>
                  <a:schemeClr val="tx1"/>
                </a:solidFill>
                <a:ea typeface="+mj-ea"/>
              </a:rPr>
              <a:t>質を客観的に評価するためには、何らかの指標、つまり“ものさし”が必要です。</a:t>
            </a:r>
            <a:endParaRPr kumimoji="1" lang="en-US" altLang="ja-JP" sz="1200" dirty="0">
              <a:solidFill>
                <a:schemeClr val="tx1"/>
              </a:solidFill>
              <a:ea typeface="+mj-ea"/>
            </a:endParaRPr>
          </a:p>
          <a:p>
            <a:pPr>
              <a:lnSpc>
                <a:spcPct val="100000"/>
              </a:lnSpc>
            </a:pPr>
            <a:r>
              <a:rPr kumimoji="1" lang="ja-JP" altLang="en-US" sz="1200" dirty="0">
                <a:solidFill>
                  <a:schemeClr val="tx1"/>
                </a:solidFill>
                <a:ea typeface="+mj-ea"/>
              </a:rPr>
              <a:t>この表で、質評価の指標の主なものをご紹介します。</a:t>
            </a:r>
            <a:endParaRPr kumimoji="1" lang="en-US" altLang="ja-JP" sz="1200" dirty="0">
              <a:solidFill>
                <a:schemeClr val="tx1"/>
              </a:solidFill>
              <a:ea typeface="+mj-ea"/>
            </a:endParaRPr>
          </a:p>
          <a:p>
            <a:pPr>
              <a:lnSpc>
                <a:spcPct val="100000"/>
              </a:lnSpc>
            </a:pPr>
            <a:r>
              <a:rPr kumimoji="1" lang="ja-JP" altLang="en-US" sz="1200" dirty="0">
                <a:solidFill>
                  <a:schemeClr val="tx1"/>
                </a:solidFill>
                <a:ea typeface="+mj-ea"/>
              </a:rPr>
              <a:t>一番上の「訪問看護ステーションにおける事業所自己評価ガイドライン」は、事業協会で作成したもので、この後に使い方の説明をします。</a:t>
            </a:r>
            <a:endParaRPr kumimoji="1" lang="en-US" altLang="ja-JP" sz="1200" dirty="0">
              <a:solidFill>
                <a:schemeClr val="tx1"/>
              </a:solidFill>
              <a:ea typeface="+mj-ea"/>
            </a:endParaRPr>
          </a:p>
          <a:p>
            <a:pPr>
              <a:lnSpc>
                <a:spcPct val="100000"/>
              </a:lnSpc>
            </a:pPr>
            <a:r>
              <a:rPr kumimoji="1" lang="ja-JP" altLang="en-US" sz="1200" dirty="0">
                <a:solidFill>
                  <a:schemeClr val="tx1"/>
                </a:solidFill>
                <a:ea typeface="+mj-ea"/>
              </a:rPr>
              <a:t>その他に「訪問看護ステーション開設・運営・評価マニュアル」を日本訪問看護財団が出しています。</a:t>
            </a:r>
            <a:endParaRPr kumimoji="1" lang="en-US" altLang="ja-JP" sz="1200" dirty="0">
              <a:solidFill>
                <a:schemeClr val="tx1"/>
              </a:solidFill>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ea typeface="+mj-ea"/>
              </a:rPr>
              <a:t>この２つは、訪問看護ステーションの事業所を評価する指標ですが、３つ目の山本則子先生が書いている「高齢者訪問看護の質指標　ベストプラクティスを目指して」は、具体的な看護ケアの質の指標で、上の２つとは評価する対象が違っていて、提供する看護ケアそのものを細かく評価できる内容になっています。ホームページからもダウンロードできると聞いています。その他外国の指標などもあります。</a:t>
            </a:r>
            <a:endParaRPr kumimoji="1" lang="zh-TW" altLang="en-US" sz="1200" dirty="0">
              <a:solidFill>
                <a:schemeClr val="tx1"/>
              </a:solidFill>
              <a:ea typeface="+mj-ea"/>
            </a:endParaRPr>
          </a:p>
          <a:p>
            <a:pPr>
              <a:lnSpc>
                <a:spcPct val="100000"/>
              </a:lnSpc>
            </a:pPr>
            <a:endParaRPr kumimoji="1" lang="ja-JP" altLang="en-US" sz="1200" dirty="0">
              <a:solidFill>
                <a:schemeClr val="tx1"/>
              </a:solidFill>
              <a:ea typeface="+mj-ea"/>
            </a:endParaRPr>
          </a:p>
          <a:p>
            <a:endParaRPr lang="ja-JP" altLang="en-US" sz="1000" dirty="0">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A528ECF5-B8DB-4BF1-91A2-D0FB01D04CE7}" type="slidenum">
              <a:rPr kumimoji="1" lang="ja-JP" altLang="en-US" smtClean="0"/>
              <a:t>18</a:t>
            </a:fld>
            <a:endParaRPr kumimoji="1" lang="ja-JP" altLang="en-US"/>
          </a:p>
        </p:txBody>
      </p:sp>
    </p:spTree>
    <p:extLst>
      <p:ext uri="{BB962C8B-B14F-4D97-AF65-F5344CB8AC3E}">
        <p14:creationId xmlns:p14="http://schemas.microsoft.com/office/powerpoint/2010/main" val="3838073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800" eaLnBrk="0" hangingPunct="0">
              <a:defRPr kumimoji="1">
                <a:solidFill>
                  <a:schemeClr val="tx1"/>
                </a:solidFill>
                <a:latin typeface="Arial" charset="0"/>
                <a:ea typeface="ＭＳ Ｐゴシック" pitchFamily="50" charset="-128"/>
              </a:defRPr>
            </a:lvl1pPr>
            <a:lvl2pPr marL="743321" indent="-285893" defTabSz="949800" eaLnBrk="0" hangingPunct="0">
              <a:defRPr kumimoji="1">
                <a:solidFill>
                  <a:schemeClr val="tx1"/>
                </a:solidFill>
                <a:latin typeface="Arial" charset="0"/>
                <a:ea typeface="ＭＳ Ｐゴシック" pitchFamily="50" charset="-128"/>
              </a:defRPr>
            </a:lvl2pPr>
            <a:lvl3pPr marL="1143572" indent="-228714" defTabSz="949800" eaLnBrk="0" hangingPunct="0">
              <a:defRPr kumimoji="1">
                <a:solidFill>
                  <a:schemeClr val="tx1"/>
                </a:solidFill>
                <a:latin typeface="Arial" charset="0"/>
                <a:ea typeface="ＭＳ Ｐゴシック" pitchFamily="50" charset="-128"/>
              </a:defRPr>
            </a:lvl3pPr>
            <a:lvl4pPr marL="1601000" indent="-228714" defTabSz="949800" eaLnBrk="0" hangingPunct="0">
              <a:defRPr kumimoji="1">
                <a:solidFill>
                  <a:schemeClr val="tx1"/>
                </a:solidFill>
                <a:latin typeface="Arial" charset="0"/>
                <a:ea typeface="ＭＳ Ｐゴシック" pitchFamily="50" charset="-128"/>
              </a:defRPr>
            </a:lvl4pPr>
            <a:lvl5pPr marL="2058429" indent="-228714" defTabSz="949800" eaLnBrk="0" hangingPunct="0">
              <a:defRPr kumimoji="1">
                <a:solidFill>
                  <a:schemeClr val="tx1"/>
                </a:solidFill>
                <a:latin typeface="Arial" charset="0"/>
                <a:ea typeface="ＭＳ Ｐゴシック" pitchFamily="50" charset="-128"/>
              </a:defRPr>
            </a:lvl5pPr>
            <a:lvl6pPr marL="2515857" indent="-228714" defTabSz="949800" eaLnBrk="0" fontAlgn="base" hangingPunct="0">
              <a:spcBef>
                <a:spcPct val="0"/>
              </a:spcBef>
              <a:spcAft>
                <a:spcPct val="0"/>
              </a:spcAft>
              <a:defRPr kumimoji="1">
                <a:solidFill>
                  <a:schemeClr val="tx1"/>
                </a:solidFill>
                <a:latin typeface="Arial" charset="0"/>
                <a:ea typeface="ＭＳ Ｐゴシック" pitchFamily="50" charset="-128"/>
              </a:defRPr>
            </a:lvl6pPr>
            <a:lvl7pPr marL="2973286" indent="-228714" defTabSz="949800" eaLnBrk="0" fontAlgn="base" hangingPunct="0">
              <a:spcBef>
                <a:spcPct val="0"/>
              </a:spcBef>
              <a:spcAft>
                <a:spcPct val="0"/>
              </a:spcAft>
              <a:defRPr kumimoji="1">
                <a:solidFill>
                  <a:schemeClr val="tx1"/>
                </a:solidFill>
                <a:latin typeface="Arial" charset="0"/>
                <a:ea typeface="ＭＳ Ｐゴシック" pitchFamily="50" charset="-128"/>
              </a:defRPr>
            </a:lvl7pPr>
            <a:lvl8pPr marL="3430715" indent="-228714" defTabSz="949800" eaLnBrk="0" fontAlgn="base" hangingPunct="0">
              <a:spcBef>
                <a:spcPct val="0"/>
              </a:spcBef>
              <a:spcAft>
                <a:spcPct val="0"/>
              </a:spcAft>
              <a:defRPr kumimoji="1">
                <a:solidFill>
                  <a:schemeClr val="tx1"/>
                </a:solidFill>
                <a:latin typeface="Arial" charset="0"/>
                <a:ea typeface="ＭＳ Ｐゴシック" pitchFamily="50" charset="-128"/>
              </a:defRPr>
            </a:lvl8pPr>
            <a:lvl9pPr marL="3888143" indent="-228714" defTabSz="9498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1BFC94CE-D789-4335-A637-9E2460137C57}" type="slidenum">
              <a:rPr lang="en-US" altLang="ja-JP" smtClean="0"/>
              <a:pPr eaLnBrk="1" hangingPunct="1"/>
              <a:t>19</a:t>
            </a:fld>
            <a:endParaRPr lang="en-US" altLang="ja-JP"/>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solidFill>
                  <a:schemeClr val="tx1"/>
                </a:solidFill>
                <a:ea typeface="+mj-ea"/>
              </a:rPr>
              <a:t>このスライドの後に、</a:t>
            </a:r>
            <a:r>
              <a:rPr kumimoji="1" lang="ja-JP" altLang="en-US" sz="1200" dirty="0">
                <a:solidFill>
                  <a:schemeClr val="tx1"/>
                </a:solidFill>
                <a:ea typeface="+mj-ea"/>
              </a:rPr>
              <a:t>「訪問看護ステーションにおける事業所自己評価ガイドライン」の説明をしますが、このガイドラインの基本になっているものが「ドナベディアンの医療サービス評価モデル」と言われるものです。</a:t>
            </a:r>
            <a:endParaRPr kumimoji="1" lang="en-US" altLang="ja-JP" sz="1200" dirty="0">
              <a:solidFill>
                <a:schemeClr val="tx1"/>
              </a:solidFill>
              <a:ea typeface="+mj-ea"/>
            </a:endParaRPr>
          </a:p>
          <a:p>
            <a:pPr eaLnBrk="1" hangingPunct="1"/>
            <a:r>
              <a:rPr kumimoji="1" lang="ja-JP" altLang="en-US" sz="1200" dirty="0">
                <a:solidFill>
                  <a:schemeClr val="tx1"/>
                </a:solidFill>
                <a:ea typeface="+mj-ea"/>
              </a:rPr>
              <a:t>ドナベディアンは、「構造：ストラクチャー」「プロセス」「結果：アウトカム」という３つの枠組みで評価することを提唱しています。</a:t>
            </a:r>
            <a:endParaRPr kumimoji="1" lang="en-US" altLang="ja-JP" sz="1200" dirty="0">
              <a:solidFill>
                <a:schemeClr val="tx1"/>
              </a:solidFill>
              <a:ea typeface="+mj-ea"/>
            </a:endParaRPr>
          </a:p>
          <a:p>
            <a:pPr eaLnBrk="1" hangingPunct="1"/>
            <a:r>
              <a:rPr lang="ja-JP" altLang="en-US" dirty="0">
                <a:ea typeface="+mj-ea"/>
              </a:rPr>
              <a:t>「構造</a:t>
            </a:r>
            <a:r>
              <a:rPr lang="en-US" altLang="ja-JP" dirty="0">
                <a:ea typeface="+mj-ea"/>
              </a:rPr>
              <a:t>(structure)</a:t>
            </a:r>
            <a:r>
              <a:rPr lang="ja-JP" altLang="en-US" dirty="0">
                <a:ea typeface="+mj-ea"/>
              </a:rPr>
              <a:t>」は、訪問看護</a:t>
            </a:r>
            <a:r>
              <a:rPr lang="ja-JP" altLang="en-US" b="0" dirty="0">
                <a:solidFill>
                  <a:schemeClr val="tx1"/>
                </a:solidFill>
                <a:ea typeface="+mj-ea"/>
              </a:rPr>
              <a:t>体制の評価で、投入される資源や体制を評価します。設備や人員体制、ケアの手順など、目に見えるものを評価するので、比較的簡単に評価が可能ですが、それが実際に質の高いものであると評価するには不十分です。</a:t>
            </a:r>
          </a:p>
          <a:p>
            <a:pPr eaLnBrk="1" hangingPunct="1"/>
            <a:r>
              <a:rPr lang="ja-JP" altLang="en-US" b="0" dirty="0">
                <a:solidFill>
                  <a:schemeClr val="tx1"/>
                </a:solidFill>
                <a:ea typeface="+mj-ea"/>
              </a:rPr>
              <a:t>「プロセス</a:t>
            </a:r>
            <a:r>
              <a:rPr lang="en-US" altLang="ja-JP" b="0" dirty="0">
                <a:solidFill>
                  <a:schemeClr val="tx1"/>
                </a:solidFill>
                <a:ea typeface="+mj-ea"/>
              </a:rPr>
              <a:t>(process)</a:t>
            </a:r>
            <a:r>
              <a:rPr lang="ja-JP" altLang="en-US" b="0" dirty="0">
                <a:solidFill>
                  <a:schemeClr val="tx1"/>
                </a:solidFill>
                <a:ea typeface="+mj-ea"/>
              </a:rPr>
              <a:t>」は、訪問看護機能の評価で、提供されているケアを評価します。実際のケアを見たり、ケースカンファレンスなどで評価できますが、現場にいないと評価できないことや、本当にそのケアによってもたらされた結果であるかという関連性の評価が難しいと言われています。</a:t>
            </a:r>
          </a:p>
          <a:p>
            <a:pPr eaLnBrk="1" hangingPunct="1"/>
            <a:r>
              <a:rPr lang="ja-JP" altLang="en-US" b="0" dirty="0">
                <a:solidFill>
                  <a:schemeClr val="tx1"/>
                </a:solidFill>
                <a:ea typeface="+mj-ea"/>
              </a:rPr>
              <a:t>「結果</a:t>
            </a:r>
            <a:r>
              <a:rPr lang="en-US" altLang="ja-JP" b="0" dirty="0">
                <a:solidFill>
                  <a:schemeClr val="tx1"/>
                </a:solidFill>
                <a:ea typeface="+mj-ea"/>
              </a:rPr>
              <a:t>(outcome)</a:t>
            </a:r>
            <a:r>
              <a:rPr lang="ja-JP" altLang="en-US" b="0" dirty="0">
                <a:solidFill>
                  <a:schemeClr val="tx1"/>
                </a:solidFill>
                <a:ea typeface="+mj-ea"/>
              </a:rPr>
              <a:t>は、訪問看護効果の評価で、サービス提供による状態の変化や効果、満足感を評価します。</a:t>
            </a:r>
            <a:r>
              <a:rPr lang="en-US" altLang="ja-JP" b="0" dirty="0">
                <a:solidFill>
                  <a:schemeClr val="tx1"/>
                </a:solidFill>
                <a:ea typeface="+mj-ea"/>
              </a:rPr>
              <a:t>ADL</a:t>
            </a:r>
            <a:r>
              <a:rPr lang="ja-JP" altLang="en-US" b="0" dirty="0">
                <a:solidFill>
                  <a:schemeClr val="tx1"/>
                </a:solidFill>
                <a:ea typeface="+mj-ea"/>
              </a:rPr>
              <a:t>や状態の変化、顧客の満足度などで評価しますが、ケアを提供する前と後を比較しないと評価できないため、この評価が一番難しいと言われています。特に訪問看護では、治らない病気の利用者がほとんどで、改善というよりも現状の維持や悪化の進行を遅らせることが最大の効果と評価できる場合が多いと思います。また、予防の評価は最も難しく、例えば、褥瘡が治ったという評価は簡単ですが、褥瘡にならなかったという評価はとても難しいです。</a:t>
            </a:r>
            <a:endParaRPr lang="en-US" altLang="ja-JP" b="0" dirty="0">
              <a:solidFill>
                <a:schemeClr val="tx1"/>
              </a:solidFill>
              <a:ea typeface="+mj-ea"/>
            </a:endParaRPr>
          </a:p>
          <a:p>
            <a:pPr eaLnBrk="1" hangingPunct="1"/>
            <a:r>
              <a:rPr lang="ja-JP" altLang="en-US" b="0" dirty="0">
                <a:solidFill>
                  <a:schemeClr val="tx1"/>
                </a:solidFill>
                <a:ea typeface="+mj-ea"/>
              </a:rPr>
              <a:t>このように様々難しい要素はあっても、医療サービスの評価モデルとして、ストラクチャー、プロセス、アウトカムという</a:t>
            </a:r>
            <a:r>
              <a:rPr lang="en-US" altLang="ja-JP" b="0" dirty="0">
                <a:solidFill>
                  <a:schemeClr val="tx1"/>
                </a:solidFill>
                <a:ea typeface="+mj-ea"/>
              </a:rPr>
              <a:t>3</a:t>
            </a:r>
            <a:r>
              <a:rPr lang="ja-JP" altLang="en-US" b="0" dirty="0" err="1">
                <a:solidFill>
                  <a:schemeClr val="tx1"/>
                </a:solidFill>
                <a:ea typeface="+mj-ea"/>
              </a:rPr>
              <a:t>つの</a:t>
            </a:r>
            <a:r>
              <a:rPr lang="ja-JP" altLang="en-US" b="0" dirty="0">
                <a:solidFill>
                  <a:schemeClr val="tx1"/>
                </a:solidFill>
                <a:ea typeface="+mj-ea"/>
              </a:rPr>
              <a:t>枠組みを使ってガイドラインは作られていますので、この</a:t>
            </a:r>
            <a:r>
              <a:rPr lang="en-US" altLang="ja-JP" b="0" dirty="0">
                <a:solidFill>
                  <a:schemeClr val="tx1"/>
                </a:solidFill>
                <a:ea typeface="+mj-ea"/>
              </a:rPr>
              <a:t>3</a:t>
            </a:r>
            <a:r>
              <a:rPr lang="ja-JP" altLang="en-US" b="0" dirty="0" err="1">
                <a:solidFill>
                  <a:schemeClr val="tx1"/>
                </a:solidFill>
                <a:ea typeface="+mj-ea"/>
              </a:rPr>
              <a:t>つの</a:t>
            </a:r>
            <a:r>
              <a:rPr lang="ja-JP" altLang="en-US" b="0" dirty="0">
                <a:solidFill>
                  <a:schemeClr val="tx1"/>
                </a:solidFill>
                <a:ea typeface="+mj-ea"/>
              </a:rPr>
              <a:t>言葉は覚えておいてください。</a:t>
            </a:r>
          </a:p>
          <a:p>
            <a:pPr eaLnBrk="1" hangingPunct="1"/>
            <a:endParaRPr lang="ja-JP" altLang="ja-JP" dirty="0">
              <a:ea typeface="ＭＳ Ｐ明朝" pitchFamily="18" charset="-128"/>
            </a:endParaRPr>
          </a:p>
        </p:txBody>
      </p:sp>
      <p:sp>
        <p:nvSpPr>
          <p:cNvPr id="2" name="ヘッダー プレースホルダー 1"/>
          <p:cNvSpPr>
            <a:spLocks noGrp="1"/>
          </p:cNvSpPr>
          <p:nvPr>
            <p:ph type="hdr" sz="quarter" idx="10"/>
          </p:nvPr>
        </p:nvSpPr>
        <p:spPr/>
        <p:txBody>
          <a:bodyPr/>
          <a:lstStyle/>
          <a:p>
            <a:pPr>
              <a:defRPr/>
            </a:pPr>
            <a:endParaRPr lang="en-US" altLang="ja-JP"/>
          </a:p>
        </p:txBody>
      </p:sp>
    </p:spTree>
    <p:extLst>
      <p:ext uri="{BB962C8B-B14F-4D97-AF65-F5344CB8AC3E}">
        <p14:creationId xmlns:p14="http://schemas.microsoft.com/office/powerpoint/2010/main" val="284176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ここからがガイドラインの説明になります。</a:t>
            </a:r>
            <a:endParaRPr kumimoji="1" lang="en-US" altLang="ja-JP" dirty="0"/>
          </a:p>
          <a:p>
            <a:r>
              <a:rPr kumimoji="1" lang="ja-JP" altLang="en-US" dirty="0"/>
              <a:t>このガイドラインは、訪問看護に関する何らかの質評価の指標を持つ必要があると考え、平成</a:t>
            </a:r>
            <a:r>
              <a:rPr kumimoji="1" lang="en-US" altLang="ja-JP" dirty="0"/>
              <a:t>27</a:t>
            </a:r>
            <a:r>
              <a:rPr kumimoji="1" lang="ja-JP" altLang="en-US" dirty="0"/>
              <a:t>年度厚生労働省の老人保健健康増進等事業で作成しました。</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平成</a:t>
            </a:r>
            <a:r>
              <a:rPr lang="en-US" altLang="ja-JP" dirty="0"/>
              <a:t>28</a:t>
            </a:r>
            <a:r>
              <a:rPr lang="ja-JP" altLang="en-US" dirty="0"/>
              <a:t>年度からは、委員会を設置して、ガイドラインの改訂の検討を行い、</a:t>
            </a:r>
            <a:endParaRPr kumimoji="1" lang="en-US" altLang="ja-JP" dirty="0"/>
          </a:p>
          <a:p>
            <a:r>
              <a:rPr kumimoji="1" lang="ja-JP" altLang="en-US" dirty="0"/>
              <a:t>平成</a:t>
            </a:r>
            <a:r>
              <a:rPr kumimoji="1" lang="en-US" altLang="ja-JP" dirty="0"/>
              <a:t>30</a:t>
            </a:r>
            <a:r>
              <a:rPr kumimoji="1" lang="ja-JP" altLang="en-US" dirty="0"/>
              <a:t>年度老人保健健康増進等事業でガイドラインの第</a:t>
            </a:r>
            <a:r>
              <a:rPr kumimoji="1" lang="en-US" altLang="ja-JP" dirty="0"/>
              <a:t>2</a:t>
            </a:r>
            <a:r>
              <a:rPr kumimoji="1" lang="ja-JP" altLang="en-US" dirty="0"/>
              <a:t>版を作成し、全国の訪問看護ステーションに送付しました。</a:t>
            </a:r>
            <a:endParaRPr kumimoji="1" lang="en-US" altLang="ja-JP" dirty="0"/>
          </a:p>
          <a:p>
            <a:r>
              <a:rPr lang="ja-JP" altLang="en-US" dirty="0"/>
              <a:t>このガイドラインは、事業協会のホームページからダウンロードできますので、誰でも自由に使うことができます。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20</a:t>
            </a:fld>
            <a:endParaRPr kumimoji="1" lang="ja-JP" altLang="en-US"/>
          </a:p>
        </p:txBody>
      </p:sp>
    </p:spTree>
    <p:extLst>
      <p:ext uri="{BB962C8B-B14F-4D97-AF65-F5344CB8AC3E}">
        <p14:creationId xmlns:p14="http://schemas.microsoft.com/office/powerpoint/2010/main" val="384645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ガイドラインは、日本看護協会、日本訪問看護財団、全国訪問看護事業協会の三団体で作成した「訪問看護アクションプラン</a:t>
            </a:r>
            <a:r>
              <a:rPr kumimoji="1" lang="en-US" altLang="ja-JP" dirty="0"/>
              <a:t>2025</a:t>
            </a:r>
            <a:r>
              <a:rPr kumimoji="1" lang="ja-JP" altLang="en-US" dirty="0"/>
              <a:t>」の内容や考え方が基盤となって作られています。</a:t>
            </a:r>
            <a:endParaRPr kumimoji="1" lang="en-US" altLang="ja-JP" dirty="0"/>
          </a:p>
          <a:p>
            <a:r>
              <a:rPr kumimoji="1" lang="ja-JP" altLang="en-US" dirty="0"/>
              <a:t>「アクションプラン</a:t>
            </a:r>
            <a:r>
              <a:rPr kumimoji="1" lang="en-US" altLang="ja-JP" dirty="0"/>
              <a:t>2025</a:t>
            </a:r>
            <a:r>
              <a:rPr kumimoji="1" lang="ja-JP" altLang="en-US" dirty="0"/>
              <a:t>」の</a:t>
            </a:r>
            <a:r>
              <a:rPr kumimoji="1" lang="en-US" altLang="ja-JP" dirty="0"/>
              <a:t>9</a:t>
            </a:r>
            <a:r>
              <a:rPr kumimoji="1" lang="ja-JP" altLang="en-US" dirty="0"/>
              <a:t>ページから、</a:t>
            </a:r>
            <a:r>
              <a:rPr kumimoji="1" lang="en-US" altLang="ja-JP" dirty="0"/>
              <a:t>2025</a:t>
            </a:r>
            <a:r>
              <a:rPr kumimoji="1" lang="ja-JP" altLang="en-US" dirty="0"/>
              <a:t>年に向けて、訪問看護事業に何が必要で何をしていくべきかが具体的に書かれていますので、こちらは、後でご覧ください。</a:t>
            </a:r>
            <a:endParaRPr kumimoji="1" lang="en-US" altLang="ja-JP" dirty="0"/>
          </a:p>
          <a:p>
            <a:r>
              <a:rPr kumimoji="1" lang="ja-JP" altLang="en-US" dirty="0"/>
              <a:t>「アクションプラン</a:t>
            </a:r>
            <a:r>
              <a:rPr kumimoji="1" lang="en-US" altLang="ja-JP" dirty="0"/>
              <a:t>2025</a:t>
            </a:r>
            <a:r>
              <a:rPr kumimoji="1" lang="ja-JP" altLang="en-US" dirty="0"/>
              <a:t>」も事業協会のホームページからダウンロードできます。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21</a:t>
            </a:fld>
            <a:endParaRPr kumimoji="1" lang="ja-JP" altLang="en-US"/>
          </a:p>
        </p:txBody>
      </p:sp>
    </p:spTree>
    <p:extLst>
      <p:ext uri="{BB962C8B-B14F-4D97-AF65-F5344CB8AC3E}">
        <p14:creationId xmlns:p14="http://schemas.microsoft.com/office/powerpoint/2010/main" val="951075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第１版は、ガイドラインを活用することで、「地域でより多くの看取りや医療ニーズの高い療養者を支えることのできる体制」を整備し、訪問看護事業所の質の向上を図ることを目的としています。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近年、精神疾患がある利用者や小児の利用者の増加等、訪問看護を取り巻く環境の変化や、訪問看護ステーションからの意見・要望をもとにガイドラインを改訂し、第２版では「地域で生活するすべての方々のライフステージに合わせた支援ができる体制」を整備し、訪問看護事業所の質の向上を図ることを目的とし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22</a:t>
            </a:fld>
            <a:endParaRPr kumimoji="1" lang="ja-JP" altLang="en-US"/>
          </a:p>
        </p:txBody>
      </p:sp>
    </p:spTree>
    <p:extLst>
      <p:ext uri="{BB962C8B-B14F-4D97-AF65-F5344CB8AC3E}">
        <p14:creationId xmlns:p14="http://schemas.microsoft.com/office/powerpoint/2010/main" val="411878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本日の研修の到達目標は、「訪問看護ステーションにおける事業所自己評価のガイドライン」を利用した</a:t>
            </a:r>
            <a:r>
              <a:rPr kumimoji="1" lang="ja-JP" altLang="en-US" dirty="0">
                <a:solidFill>
                  <a:schemeClr val="tx1"/>
                </a:solidFill>
              </a:rPr>
              <a:t>訪問看護ステーションの質の管理</a:t>
            </a:r>
            <a:r>
              <a:rPr kumimoji="1" lang="ja-JP" altLang="en-US" dirty="0"/>
              <a:t>について理解する。」です。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2</a:t>
            </a:fld>
            <a:endParaRPr kumimoji="1" lang="ja-JP" altLang="en-US"/>
          </a:p>
        </p:txBody>
      </p:sp>
    </p:spTree>
    <p:extLst>
      <p:ext uri="{BB962C8B-B14F-4D97-AF65-F5344CB8AC3E}">
        <p14:creationId xmlns:p14="http://schemas.microsoft.com/office/powerpoint/2010/main" val="2444542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ガイドラインの特徴は、</a:t>
            </a:r>
            <a:endParaRPr kumimoji="1" lang="en-US" altLang="ja-JP" dirty="0"/>
          </a:p>
          <a:p>
            <a:r>
              <a:rPr kumimoji="1" lang="ja-JP" altLang="en-US" dirty="0"/>
              <a:t>○自己評価の積極的実施推進に向けて利用できる</a:t>
            </a:r>
          </a:p>
          <a:p>
            <a:r>
              <a:rPr kumimoji="1" lang="ja-JP" altLang="en-US" dirty="0"/>
              <a:t>○自訪問看護ステーションの取組みを経年的に客観視できる</a:t>
            </a:r>
          </a:p>
          <a:p>
            <a:r>
              <a:rPr kumimoji="1" lang="ja-JP" altLang="en-US" dirty="0"/>
              <a:t>○課題を発見、明確にすることにより、今後の取組みにつなげられる</a:t>
            </a:r>
          </a:p>
          <a:p>
            <a:r>
              <a:rPr kumimoji="1" lang="ja-JP" altLang="en-US" dirty="0"/>
              <a:t>○自己評価の結果を公表に使うことができる</a:t>
            </a:r>
          </a:p>
          <a:p>
            <a:r>
              <a:rPr kumimoji="1" lang="ja-JP" altLang="en-US" dirty="0"/>
              <a:t>という</a:t>
            </a:r>
            <a:r>
              <a:rPr kumimoji="1" lang="en-US" altLang="ja-JP" dirty="0"/>
              <a:t>4</a:t>
            </a:r>
            <a:r>
              <a:rPr kumimoji="1" lang="ja-JP" altLang="en-US" dirty="0"/>
              <a:t>点です。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23</a:t>
            </a:fld>
            <a:endParaRPr kumimoji="1" lang="ja-JP" altLang="en-US"/>
          </a:p>
        </p:txBody>
      </p:sp>
    </p:spTree>
    <p:extLst>
      <p:ext uri="{BB962C8B-B14F-4D97-AF65-F5344CB8AC3E}">
        <p14:creationId xmlns:p14="http://schemas.microsoft.com/office/powerpoint/2010/main" val="69228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ガイドラインの評価の枠組みは、５つの大項目で構成されています。</a:t>
            </a:r>
            <a:endParaRPr kumimoji="1" lang="en-US" altLang="ja-JP" dirty="0"/>
          </a:p>
          <a:p>
            <a:r>
              <a:rPr kumimoji="1" lang="ja-JP" altLang="en-US" dirty="0"/>
              <a:t>まず、ストラクチャー的要素として、「１．事業所運営の基盤整備」。</a:t>
            </a:r>
            <a:endParaRPr kumimoji="1" lang="en-US" altLang="ja-JP" dirty="0"/>
          </a:p>
          <a:p>
            <a:r>
              <a:rPr kumimoji="1" lang="ja-JP" altLang="en-US" dirty="0"/>
              <a:t>その上に、プロセス的要素として、「２．利用者等の状況に応じた専門的なサービスの提供」、「３．多職種・多機関との連携」、「４．誰でも安心して暮らせるまちづくりへの参画」。</a:t>
            </a:r>
            <a:endParaRPr kumimoji="1" lang="en-US" altLang="ja-JP" dirty="0"/>
          </a:p>
          <a:p>
            <a:r>
              <a:rPr kumimoji="1" lang="ja-JP" altLang="en-US" dirty="0"/>
              <a:t>そして、アウトカム的要素として「５．指標」があるという構造になっています。</a:t>
            </a:r>
          </a:p>
        </p:txBody>
      </p:sp>
      <p:sp>
        <p:nvSpPr>
          <p:cNvPr id="4" name="スライド番号プレースホルダー 3"/>
          <p:cNvSpPr>
            <a:spLocks noGrp="1"/>
          </p:cNvSpPr>
          <p:nvPr>
            <p:ph type="sldNum" sz="quarter" idx="5"/>
          </p:nvPr>
        </p:nvSpPr>
        <p:spPr/>
        <p:txBody>
          <a:bodyPr/>
          <a:lstStyle/>
          <a:p>
            <a:fld id="{57358500-D381-446B-A6E6-3388BAA3F2D4}" type="slidenum">
              <a:rPr kumimoji="1" lang="ja-JP" altLang="en-US" smtClean="0"/>
              <a:t>24</a:t>
            </a:fld>
            <a:endParaRPr kumimoji="1" lang="ja-JP" altLang="en-US"/>
          </a:p>
        </p:txBody>
      </p:sp>
    </p:spTree>
    <p:extLst>
      <p:ext uri="{BB962C8B-B14F-4D97-AF65-F5344CB8AC3E}">
        <p14:creationId xmlns:p14="http://schemas.microsoft.com/office/powerpoint/2010/main" val="50290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第１版は、評価項目が３９と指標の項目が３３でしたが、今回の改訂にあたり、訪問看護事業所からの意見や要望をもとに「事業所自己評価ガイドライン普及・活用促進部会」において検討し、</a:t>
            </a:r>
            <a:endParaRPr kumimoji="1" lang="en-US" altLang="ja-JP" dirty="0"/>
          </a:p>
          <a:p>
            <a:r>
              <a:rPr kumimoji="1" lang="ja-JP" altLang="en-US" dirty="0"/>
              <a:t>評価項目を「１．事業所運営の基盤整備」が１８項目、「２．利用者等の状況に応じた専門的なサービスの提供」が１０項目、「３．多職種・多機関との連携」が１０項目、「４．誰でも安心して暮らせるまりづくりへの参画」が４項目、合計で４２項目となりました。さらに、「５．指標」が４９項目あります。</a:t>
            </a:r>
          </a:p>
        </p:txBody>
      </p:sp>
      <p:sp>
        <p:nvSpPr>
          <p:cNvPr id="4" name="スライド番号プレースホルダー 3"/>
          <p:cNvSpPr>
            <a:spLocks noGrp="1"/>
          </p:cNvSpPr>
          <p:nvPr>
            <p:ph type="sldNum" sz="quarter" idx="5"/>
          </p:nvPr>
        </p:nvSpPr>
        <p:spPr/>
        <p:txBody>
          <a:bodyPr/>
          <a:lstStyle/>
          <a:p>
            <a:fld id="{57358500-D381-446B-A6E6-3388BAA3F2D4}" type="slidenum">
              <a:rPr kumimoji="1" lang="ja-JP" altLang="en-US" smtClean="0"/>
              <a:t>25</a:t>
            </a:fld>
            <a:endParaRPr kumimoji="1" lang="ja-JP" altLang="en-US"/>
          </a:p>
        </p:txBody>
      </p:sp>
    </p:spTree>
    <p:extLst>
      <p:ext uri="{BB962C8B-B14F-4D97-AF65-F5344CB8AC3E}">
        <p14:creationId xmlns:p14="http://schemas.microsoft.com/office/powerpoint/2010/main" val="4285990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ガイドラインの変更箇所です。</a:t>
            </a:r>
            <a:endParaRPr kumimoji="1" lang="en-US" altLang="ja-JP" dirty="0"/>
          </a:p>
          <a:p>
            <a:r>
              <a:rPr kumimoji="1" lang="ja-JP" altLang="en-US" dirty="0"/>
              <a:t>評価項目</a:t>
            </a:r>
            <a:r>
              <a:rPr kumimoji="1" lang="en-US" altLang="ja-JP" dirty="0"/>
              <a:t>10</a:t>
            </a:r>
            <a:r>
              <a:rPr kumimoji="1" lang="ja-JP" altLang="en-US" dirty="0"/>
              <a:t>では「</a:t>
            </a:r>
            <a:r>
              <a:rPr lang="ja-JP" altLang="ja-JP" sz="1200" dirty="0"/>
              <a:t>人工呼吸器を装着している利用者</a:t>
            </a:r>
            <a:r>
              <a:rPr lang="ja-JP" altLang="en-US" sz="1200" dirty="0"/>
              <a:t>」「</a:t>
            </a:r>
            <a:r>
              <a:rPr lang="ja-JP" altLang="ja-JP" sz="1200" dirty="0"/>
              <a:t>がん末期の利用者</a:t>
            </a:r>
            <a:r>
              <a:rPr lang="ja-JP" altLang="en-US" sz="1200" dirty="0"/>
              <a:t>」に特化した項目でしたが、</a:t>
            </a:r>
            <a:endParaRPr lang="en-US" altLang="ja-JP" sz="1200" dirty="0"/>
          </a:p>
          <a:p>
            <a:r>
              <a:rPr kumimoji="1" lang="ja-JP" altLang="en-US" dirty="0"/>
              <a:t>統合して</a:t>
            </a:r>
            <a:r>
              <a:rPr lang="ja-JP" altLang="ja-JP" sz="1200" dirty="0"/>
              <a:t>全ての利用者に対応する項目とし</a:t>
            </a:r>
            <a:r>
              <a:rPr lang="ja-JP" altLang="en-US" sz="1200" dirty="0"/>
              <a:t>ました。</a:t>
            </a:r>
            <a:endParaRPr lang="en-US" altLang="ja-JP" sz="1200" dirty="0"/>
          </a:p>
          <a:p>
            <a:r>
              <a:rPr lang="ja-JP" altLang="en-US" sz="1200" dirty="0"/>
              <a:t>ここでは、疾病や状態に関わらず、新規の依頼があった場合に迅速な対応ができる体制を評価する項目です。</a:t>
            </a:r>
            <a:endParaRPr lang="en-US" altLang="ja-JP" sz="1200" dirty="0"/>
          </a:p>
          <a:p>
            <a:r>
              <a:rPr kumimoji="1" lang="ja-JP" altLang="en-US" dirty="0"/>
              <a:t>評価項目</a:t>
            </a:r>
            <a:r>
              <a:rPr kumimoji="1" lang="en-US" altLang="ja-JP" dirty="0"/>
              <a:t>20</a:t>
            </a:r>
            <a:r>
              <a:rPr kumimoji="1" lang="ja-JP" altLang="en-US" dirty="0"/>
              <a:t>では、</a:t>
            </a:r>
            <a:r>
              <a:rPr lang="ja-JP" altLang="en-US" sz="1200" dirty="0"/>
              <a:t>地域において精神疾患のある利用者が増加していることから、精神疾患のある利用者に特化したアセスメント項目を追加しました。</a:t>
            </a:r>
            <a:endParaRPr lang="ja-JP"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26</a:t>
            </a:fld>
            <a:endParaRPr kumimoji="1" lang="ja-JP" altLang="en-US"/>
          </a:p>
        </p:txBody>
      </p:sp>
    </p:spTree>
    <p:extLst>
      <p:ext uri="{BB962C8B-B14F-4D97-AF65-F5344CB8AC3E}">
        <p14:creationId xmlns:p14="http://schemas.microsoft.com/office/powerpoint/2010/main" val="1171570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評価項目</a:t>
            </a:r>
            <a:r>
              <a:rPr kumimoji="1" lang="en-US" altLang="ja-JP" dirty="0"/>
              <a:t>21</a:t>
            </a:r>
            <a:r>
              <a:rPr kumimoji="1" lang="ja-JP" altLang="en-US" dirty="0"/>
              <a:t>では、</a:t>
            </a:r>
            <a:r>
              <a:rPr lang="ja-JP" altLang="en-US" sz="1200" dirty="0">
                <a:solidFill>
                  <a:schemeClr val="tx1"/>
                </a:solidFill>
              </a:rPr>
              <a:t>地域において小児の利用者が増加していることから、小児の利用者に特化したアセスメント項目を追加しました。</a:t>
            </a:r>
            <a:endParaRPr lang="en-US" altLang="ja-JP" sz="1200" dirty="0">
              <a:solidFill>
                <a:schemeClr val="tx1"/>
              </a:solidFill>
            </a:endParaRPr>
          </a:p>
          <a:p>
            <a:r>
              <a:rPr kumimoji="1" lang="ja-JP" altLang="en-US" dirty="0"/>
              <a:t>評価項目</a:t>
            </a:r>
            <a:r>
              <a:rPr kumimoji="1" lang="en-US" altLang="ja-JP" dirty="0"/>
              <a:t>27</a:t>
            </a:r>
            <a:r>
              <a:rPr kumimoji="1" lang="ja-JP" altLang="en-US" dirty="0"/>
              <a:t>では、</a:t>
            </a:r>
            <a:r>
              <a:rPr lang="ja-JP" altLang="en-US" sz="1200" dirty="0">
                <a:solidFill>
                  <a:schemeClr val="tx1"/>
                </a:solidFill>
              </a:rPr>
              <a:t>小児の看取りに関して、成人の場合と異なる点があることから、</a:t>
            </a:r>
            <a:endParaRPr lang="en-US" altLang="ja-JP" sz="1200" dirty="0">
              <a:solidFill>
                <a:schemeClr val="tx1"/>
              </a:solidFill>
            </a:endParaRPr>
          </a:p>
          <a:p>
            <a:r>
              <a:rPr lang="ja-JP" altLang="en-US" sz="1200" dirty="0">
                <a:solidFill>
                  <a:schemeClr val="tx1"/>
                </a:solidFill>
              </a:rPr>
              <a:t>重症心身障がい児や小児がん等の利用者の看取りに関する項目を追加しました。</a:t>
            </a:r>
          </a:p>
          <a:p>
            <a:endParaRPr lang="ja-JP" altLang="ja-JP" sz="1200" dirty="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27</a:t>
            </a:fld>
            <a:endParaRPr kumimoji="1" lang="ja-JP" altLang="en-US"/>
          </a:p>
        </p:txBody>
      </p:sp>
    </p:spTree>
    <p:extLst>
      <p:ext uri="{BB962C8B-B14F-4D97-AF65-F5344CB8AC3E}">
        <p14:creationId xmlns:p14="http://schemas.microsoft.com/office/powerpoint/2010/main" val="3426253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評価項目</a:t>
            </a:r>
            <a:r>
              <a:rPr kumimoji="1" lang="en-US" altLang="ja-JP" dirty="0"/>
              <a:t>36</a:t>
            </a:r>
            <a:r>
              <a:rPr kumimoji="1" lang="ja-JP" altLang="en-US" dirty="0"/>
              <a:t>では、</a:t>
            </a:r>
            <a:r>
              <a:rPr lang="ja-JP" altLang="en-US" sz="1200" dirty="0">
                <a:solidFill>
                  <a:schemeClr val="tx1"/>
                </a:solidFill>
              </a:rPr>
              <a:t>施設等への訪問のニーズが増えているため、施設等に入居中の利用者に関する項目を追加しました。</a:t>
            </a:r>
            <a:endParaRPr lang="en-US" altLang="ja-JP" sz="1200" dirty="0">
              <a:solidFill>
                <a:schemeClr val="tx1"/>
              </a:solidFill>
            </a:endParaRPr>
          </a:p>
          <a:p>
            <a:endParaRPr lang="en-US" altLang="ja-JP" sz="1200" dirty="0">
              <a:solidFill>
                <a:schemeClr val="tx1"/>
              </a:solidFill>
            </a:endParaRPr>
          </a:p>
          <a:p>
            <a:r>
              <a:rPr lang="ja-JP" altLang="en-US" sz="1200" dirty="0">
                <a:solidFill>
                  <a:schemeClr val="tx1"/>
                </a:solidFill>
              </a:rPr>
              <a:t>指標は、数字で客観的に評価ができます。</a:t>
            </a:r>
            <a:endParaRPr lang="en-US" altLang="ja-JP" sz="1200" dirty="0">
              <a:solidFill>
                <a:schemeClr val="tx1"/>
              </a:solidFill>
            </a:endParaRPr>
          </a:p>
          <a:p>
            <a:r>
              <a:rPr lang="ja-JP" altLang="en-US" sz="1200" dirty="0">
                <a:solidFill>
                  <a:schemeClr val="tx1"/>
                </a:solidFill>
              </a:rPr>
              <a:t>事業所の状況や地域への取組みの状況、多機能化への取組みの状況など、多くの項目を追加しています。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28</a:t>
            </a:fld>
            <a:endParaRPr kumimoji="1" lang="ja-JP" altLang="en-US"/>
          </a:p>
        </p:txBody>
      </p:sp>
    </p:spTree>
    <p:extLst>
      <p:ext uri="{BB962C8B-B14F-4D97-AF65-F5344CB8AC3E}">
        <p14:creationId xmlns:p14="http://schemas.microsoft.com/office/powerpoint/2010/main" val="91144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このスライドはガイドラインの例示で、指標以外の</a:t>
            </a:r>
            <a:r>
              <a:rPr kumimoji="1" lang="en-US" altLang="ja-JP" dirty="0"/>
              <a:t>42</a:t>
            </a:r>
            <a:r>
              <a:rPr kumimoji="1" lang="ja-JP" altLang="en-US" dirty="0"/>
              <a:t>項目は同じ構成です。</a:t>
            </a:r>
            <a:endParaRPr kumimoji="1" lang="en-US" altLang="ja-JP" dirty="0"/>
          </a:p>
          <a:p>
            <a:r>
              <a:rPr kumimoji="1" lang="ja-JP" altLang="en-US" dirty="0"/>
              <a:t>具体的には、「判断基準」「評価の着眼点」「評価の考え方と留意点」という３つの構成になっています。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29</a:t>
            </a:fld>
            <a:endParaRPr kumimoji="1" lang="ja-JP" altLang="en-US"/>
          </a:p>
        </p:txBody>
      </p:sp>
    </p:spTree>
    <p:extLst>
      <p:ext uri="{BB962C8B-B14F-4D97-AF65-F5344CB8AC3E}">
        <p14:creationId xmlns:p14="http://schemas.microsoft.com/office/powerpoint/2010/main" val="662600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「判断基準」は、１，２，３の三段階評価となっており、３が一番高い評価です。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30</a:t>
            </a:fld>
            <a:endParaRPr kumimoji="1" lang="ja-JP" altLang="en-US"/>
          </a:p>
        </p:txBody>
      </p:sp>
    </p:spTree>
    <p:extLst>
      <p:ext uri="{BB962C8B-B14F-4D97-AF65-F5344CB8AC3E}">
        <p14:creationId xmlns:p14="http://schemas.microsoft.com/office/powerpoint/2010/main" val="3649600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「判断基準」の１，２，３のどれを選ぶか判断するために、「評価の着眼点」があります。</a:t>
            </a:r>
            <a:endParaRPr kumimoji="1" lang="en-US" altLang="ja-JP" dirty="0"/>
          </a:p>
          <a:p>
            <a:r>
              <a:rPr kumimoji="1" lang="ja-JP" altLang="en-US" dirty="0"/>
              <a:t>それぞれの着眼点ができているかどうかを判断してチェックしていきます。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31</a:t>
            </a:fld>
            <a:endParaRPr kumimoji="1" lang="ja-JP" altLang="en-US"/>
          </a:p>
        </p:txBody>
      </p:sp>
    </p:spTree>
    <p:extLst>
      <p:ext uri="{BB962C8B-B14F-4D97-AF65-F5344CB8AC3E}">
        <p14:creationId xmlns:p14="http://schemas.microsoft.com/office/powerpoint/2010/main" val="4749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「評価の着眼点」ができているかどうかを判断するために、「評価の考え方と留意点」があります。</a:t>
            </a:r>
            <a:endParaRPr kumimoji="1" lang="en-US" altLang="ja-JP" dirty="0"/>
          </a:p>
          <a:p>
            <a:endParaRPr kumimoji="1" lang="en-US" altLang="ja-JP" dirty="0"/>
          </a:p>
          <a:p>
            <a:r>
              <a:rPr kumimoji="1" lang="ja-JP" altLang="en-US" dirty="0"/>
              <a:t>つまり、「評価の考え方と留意点」⇒、「評価の着眼点」⇒「判断基準」と順番に読んで確認していけば、自己評価ができるようになっています。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32</a:t>
            </a:fld>
            <a:endParaRPr kumimoji="1" lang="ja-JP" altLang="en-US"/>
          </a:p>
        </p:txBody>
      </p:sp>
    </p:spTree>
    <p:extLst>
      <p:ext uri="{BB962C8B-B14F-4D97-AF65-F5344CB8AC3E}">
        <p14:creationId xmlns:p14="http://schemas.microsoft.com/office/powerpoint/2010/main" val="154737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buFont typeface="Arial" pitchFamily="34" charset="0"/>
              <a:buNone/>
            </a:pPr>
            <a:r>
              <a:rPr lang="ja-JP" altLang="en-US" sz="1200" dirty="0">
                <a:ea typeface="+mj-ea"/>
              </a:rPr>
              <a:t>本日の講義のメニューです。</a:t>
            </a:r>
            <a:endParaRPr lang="en-US" altLang="ja-JP" sz="1200" dirty="0">
              <a:ea typeface="+mj-ea"/>
            </a:endParaRPr>
          </a:p>
          <a:p>
            <a:pPr marL="0" indent="0">
              <a:lnSpc>
                <a:spcPct val="100000"/>
              </a:lnSpc>
              <a:buFont typeface="Arial" pitchFamily="34" charset="0"/>
              <a:buNone/>
            </a:pPr>
            <a:r>
              <a:rPr lang="ja-JP" altLang="en-US" sz="1200" dirty="0">
                <a:ea typeface="+mj-ea"/>
              </a:rPr>
              <a:t>まず、「訪問看護ステーションの現状」について簡単にお話します。</a:t>
            </a:r>
            <a:endParaRPr lang="en-US" altLang="ja-JP" sz="1200" dirty="0">
              <a:ea typeface="+mj-ea"/>
            </a:endParaRPr>
          </a:p>
          <a:p>
            <a:pPr marL="0" indent="0">
              <a:lnSpc>
                <a:spcPct val="100000"/>
              </a:lnSpc>
              <a:buNone/>
            </a:pPr>
            <a:r>
              <a:rPr lang="ja-JP" altLang="en-US" sz="1200" dirty="0">
                <a:ea typeface="+mj-ea"/>
              </a:rPr>
              <a:t>次に、「訪問看護ステーショにおける質の管理」として、質の管理がなぜ必要なのかをお話します。</a:t>
            </a:r>
            <a:endParaRPr lang="en-US" altLang="ja-JP" sz="1200" dirty="0">
              <a:ea typeface="+mj-ea"/>
            </a:endParaRPr>
          </a:p>
          <a:p>
            <a:pPr marL="0" indent="0">
              <a:lnSpc>
                <a:spcPct val="100000"/>
              </a:lnSpc>
              <a:buFont typeface="Arial" pitchFamily="34" charset="0"/>
              <a:buNone/>
            </a:pPr>
            <a:r>
              <a:rPr lang="ja-JP" altLang="en-US" sz="1200" dirty="0">
                <a:ea typeface="+mj-ea"/>
              </a:rPr>
              <a:t>そして、全国訪問看護事業協会で作成した「訪問看護ステーションにおける事業所自己評価のガイドライン」の内容と「ガイドラインを用いた事業所評価の方法」を具体的に説明します。</a:t>
            </a:r>
            <a:endParaRPr lang="en-US" altLang="ja-JP" sz="1200" dirty="0">
              <a:ea typeface="+mj-ea"/>
            </a:endParaRPr>
          </a:p>
          <a:p>
            <a:pPr marL="0" indent="0">
              <a:lnSpc>
                <a:spcPct val="100000"/>
              </a:lnSpc>
              <a:buFont typeface="Arial" pitchFamily="34" charset="0"/>
              <a:buNone/>
            </a:pPr>
            <a:r>
              <a:rPr lang="ja-JP" altLang="en-US" sz="1200" dirty="0">
                <a:ea typeface="+mj-ea"/>
              </a:rPr>
              <a:t>最後に「Ｗｅｂシステムについて」お伝えします。</a:t>
            </a:r>
            <a:endParaRPr lang="en-US" altLang="ja-JP" sz="1200" dirty="0">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3</a:t>
            </a:fld>
            <a:endParaRPr kumimoji="1" lang="ja-JP" altLang="en-US"/>
          </a:p>
        </p:txBody>
      </p:sp>
    </p:spTree>
    <p:extLst>
      <p:ext uri="{BB962C8B-B14F-4D97-AF65-F5344CB8AC3E}">
        <p14:creationId xmlns:p14="http://schemas.microsoft.com/office/powerpoint/2010/main" val="235283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748212"/>
            <a:ext cx="5389563" cy="4145383"/>
          </a:xfrm>
        </p:spPr>
        <p:txBody>
          <a:bodyPr/>
          <a:lstStyle/>
          <a:p>
            <a:r>
              <a:rPr kumimoji="1" lang="ja-JP" altLang="en-US" dirty="0"/>
              <a:t>ガイドラインを活用した評価の方法ですが、「使い方ガイド」にわかりやすく説明しています。</a:t>
            </a:r>
            <a:endParaRPr kumimoji="1" lang="en-US" altLang="ja-JP" dirty="0"/>
          </a:p>
          <a:p>
            <a:r>
              <a:rPr kumimoji="1" lang="ja-JP" altLang="en-US" dirty="0"/>
              <a:t>まず「評価項目ごとに自己評価」をします。</a:t>
            </a:r>
            <a:endParaRPr kumimoji="1" lang="en-US" altLang="ja-JP" dirty="0"/>
          </a:p>
          <a:p>
            <a:r>
              <a:rPr kumimoji="1" lang="ja-JP" altLang="en-US" dirty="0"/>
              <a:t>先ほど説明したように、 「評価の考え方と留意点」を見ながら、「評価の着眼点」ができているかどうか確認し、「判断基準の</a:t>
            </a:r>
            <a:r>
              <a:rPr kumimoji="1" lang="en-US" altLang="ja-JP" dirty="0"/>
              <a:t>1,2,3</a:t>
            </a:r>
            <a:r>
              <a:rPr kumimoji="1" lang="ja-JP" altLang="en-US" dirty="0"/>
              <a:t>」を判断します。</a:t>
            </a:r>
            <a:endParaRPr kumimoji="1" lang="en-US" altLang="ja-JP" dirty="0"/>
          </a:p>
          <a:p>
            <a:r>
              <a:rPr kumimoji="1" lang="ja-JP" altLang="en-US" dirty="0"/>
              <a:t>実は、このガイドラインでできるのは、ここまでです。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ガイドラインで判断基準の１，２，３の判断をしたら、次に「現状の気づきの明記」をします。「評価の着眼点」と「評価の考え方と留意点」に沿って事業所の現状</a:t>
            </a:r>
            <a:r>
              <a:rPr lang="ja-JP" altLang="en-US" dirty="0"/>
              <a:t>と気がついたことや現状分析した内容を紙に書きだしてください</a:t>
            </a:r>
            <a:r>
              <a:rPr kumimoji="1" lang="ja-JP" altLang="en-US" dirty="0"/>
              <a:t>。ガイドラインを使って評価している中で、色々なことを考えたり気づいたりすると思います。それに対して対策を立てたり、スタッフに伝えるためには目に見える形にすることが重要です。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そして、「具体的な改善策の立案」をします。「評価の考え方</a:t>
            </a:r>
            <a:r>
              <a:rPr kumimoji="1" lang="ja-JP" altLang="en-US" sz="1200" dirty="0"/>
              <a:t>（趣旨・解説）</a:t>
            </a:r>
            <a:r>
              <a:rPr kumimoji="1" lang="ja-JP" altLang="en-US" dirty="0"/>
              <a:t>」「評価の着眼点」から考えられる具体的で実行可能な改善策を</a:t>
            </a:r>
            <a:r>
              <a:rPr lang="ja-JP" altLang="en-US" dirty="0"/>
              <a:t>立案</a:t>
            </a:r>
            <a:r>
              <a:rPr kumimoji="1" lang="ja-JP" altLang="en-US" dirty="0"/>
              <a:t>します。スローガンや抽象的な表現では実行できにくいので、具体的な行動レベルの表現で明記することをお勧めします。「誰が、いつまでに、どのくらい、何をするのか」という風に「主語、～する。」という書き方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また、自己評価をして、</a:t>
            </a:r>
            <a:r>
              <a:rPr kumimoji="1" lang="en-US" altLang="ja-JP" dirty="0"/>
              <a:t>1</a:t>
            </a:r>
            <a:r>
              <a:rPr kumimoji="1" lang="ja-JP" altLang="en-US" dirty="0"/>
              <a:t>ばかりであったり</a:t>
            </a:r>
            <a:r>
              <a:rPr kumimoji="1" lang="en-US" altLang="ja-JP" dirty="0"/>
              <a:t>3</a:t>
            </a:r>
            <a:r>
              <a:rPr kumimoji="1" lang="ja-JP" altLang="en-US" dirty="0"/>
              <a:t>が少ないからといって落ち込む必要はありません。むしろ</a:t>
            </a:r>
            <a:r>
              <a:rPr kumimoji="1" lang="en-US" altLang="ja-JP" dirty="0"/>
              <a:t>3</a:t>
            </a:r>
            <a:r>
              <a:rPr kumimoji="1" lang="ja-JP" altLang="en-US" dirty="0"/>
              <a:t>ばかりをつけている管理者は自分の事業所のことがわかっていないのではないでしょうか。</a:t>
            </a:r>
            <a:r>
              <a:rPr kumimoji="1" lang="en-US" altLang="ja-JP" dirty="0"/>
              <a:t>1</a:t>
            </a:r>
            <a:r>
              <a:rPr kumimoji="1" lang="ja-JP" altLang="en-US" dirty="0"/>
              <a:t>でも</a:t>
            </a:r>
            <a:r>
              <a:rPr kumimoji="1" lang="en-US" altLang="ja-JP" dirty="0"/>
              <a:t>2</a:t>
            </a:r>
            <a:r>
              <a:rPr kumimoji="1" lang="ja-JP" altLang="en-US" dirty="0"/>
              <a:t>でもよいのです。自己評価をすることで</a:t>
            </a:r>
            <a:r>
              <a:rPr kumimoji="1" lang="ja-JP" altLang="en-US" b="0" dirty="0"/>
              <a:t>自分の事業所の状況に気がつくこと、それらについて対策を立てられること、</a:t>
            </a:r>
            <a:endParaRPr kumimoji="1" lang="en-US" altLang="ja-JP" b="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そして、ここまでで終わるのではなく、立てた対策を実行することが大切です。</a:t>
            </a:r>
            <a:endParaRPr kumimoji="1" lang="en-US" altLang="ja-JP" b="0"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33</a:t>
            </a:fld>
            <a:endParaRPr kumimoji="1" lang="ja-JP" altLang="en-US"/>
          </a:p>
        </p:txBody>
      </p:sp>
    </p:spTree>
    <p:extLst>
      <p:ext uri="{BB962C8B-B14F-4D97-AF65-F5344CB8AC3E}">
        <p14:creationId xmlns:p14="http://schemas.microsoft.com/office/powerpoint/2010/main" val="3190593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では、いくつか評価の例をご紹介しましょう。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項目３（</a:t>
            </a:r>
            <a:r>
              <a:rPr kumimoji="1" lang="en-US" altLang="ja-JP" dirty="0"/>
              <a:t>P19)</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「事業所の運営状況や今後の方針等、定期的に事業所の運営について職員間で話し合う機会を設けており、今後の事業運営の改善に反映している」について、この管理者は評価の着眼点の</a:t>
            </a:r>
            <a:r>
              <a:rPr kumimoji="1" lang="en-US" altLang="ja-JP" dirty="0"/>
              <a:t>6</a:t>
            </a:r>
            <a:r>
              <a:rPr kumimoji="1" lang="ja-JP" altLang="en-US" dirty="0"/>
              <a:t>項目すべてにチェックができませんでした。その結果</a:t>
            </a:r>
            <a:r>
              <a:rPr kumimoji="1" lang="ja-JP" altLang="en-US" b="0" dirty="0">
                <a:solidFill>
                  <a:schemeClr val="tx1"/>
                </a:solidFill>
              </a:rPr>
              <a:t>、評価基準の</a:t>
            </a:r>
            <a:r>
              <a:rPr kumimoji="1" lang="en-US" altLang="ja-JP" b="0" dirty="0">
                <a:solidFill>
                  <a:schemeClr val="tx1"/>
                </a:solidFill>
              </a:rPr>
              <a:t>1</a:t>
            </a:r>
            <a:r>
              <a:rPr kumimoji="1" lang="ja-JP" altLang="en-US" b="0" dirty="0">
                <a:solidFill>
                  <a:schemeClr val="tx1"/>
                </a:solidFill>
              </a:rPr>
              <a:t>を</a:t>
            </a:r>
            <a:r>
              <a:rPr kumimoji="1" lang="ja-JP" altLang="en-US" dirty="0"/>
              <a:t>選択しています。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現状と気づきとして、「年間計画を立てても、スタッフと話し合うことなく計画だけ立てていた。スタッフと一緒に計画を立てること、立てた計画を一緒に見直す機会を持つこと、話し合った内容を今後の事業運営に反映する必要があることを知った。」と明記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34</a:t>
            </a:fld>
            <a:endParaRPr kumimoji="1" lang="ja-JP" altLang="en-US"/>
          </a:p>
        </p:txBody>
      </p:sp>
    </p:spTree>
    <p:extLst>
      <p:ext uri="{BB962C8B-B14F-4D97-AF65-F5344CB8AC3E}">
        <p14:creationId xmlns:p14="http://schemas.microsoft.com/office/powerpoint/2010/main" val="1086227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具体的な改善策として、</a:t>
            </a:r>
            <a:endParaRPr kumimoji="1" lang="en-US" altLang="ja-JP" dirty="0"/>
          </a:p>
          <a:p>
            <a:pPr marL="171450" indent="-171450">
              <a:buFont typeface="Wingdings" panose="05000000000000000000" pitchFamily="2" charset="2"/>
              <a:buChar char="ü"/>
            </a:pPr>
            <a:r>
              <a:rPr kumimoji="1" lang="ja-JP" altLang="en-US" dirty="0"/>
              <a:t>運営状況や今後の方針についてスタッフと一緒に検討する会議を１か月に１回設ける。</a:t>
            </a:r>
          </a:p>
          <a:p>
            <a:pPr marL="171450" indent="-171450">
              <a:buFont typeface="Wingdings" panose="05000000000000000000" pitchFamily="2" charset="2"/>
              <a:buChar char="ü"/>
            </a:pPr>
            <a:r>
              <a:rPr kumimoji="1" lang="ja-JP" altLang="en-US" dirty="0"/>
              <a:t>会議では、「利用者に関すること」や「職員に関すること」、「経営の状況」、「苦情の有無・内容」について検討する。</a:t>
            </a:r>
          </a:p>
          <a:p>
            <a:pPr marL="171450" indent="-171450">
              <a:buFont typeface="Wingdings" panose="05000000000000000000" pitchFamily="2" charset="2"/>
              <a:buChar char="ü"/>
            </a:pPr>
            <a:r>
              <a:rPr kumimoji="1" lang="ja-JP" altLang="en-US" dirty="0"/>
              <a:t>参加できないスタッフのため、協議・検討された課題や方針を書面で作成し、職員に回覧することで共有できるようにする。</a:t>
            </a:r>
          </a:p>
          <a:p>
            <a:pPr marL="171450" indent="-171450">
              <a:buFont typeface="Wingdings" panose="05000000000000000000" pitchFamily="2" charset="2"/>
              <a:buChar char="ü"/>
            </a:pPr>
            <a:r>
              <a:rPr kumimoji="1" lang="ja-JP" altLang="en-US" dirty="0"/>
              <a:t>決定した今後の方針について、職員に周知（会議や研修会における説明等）するとともに、決定事項の進捗管理を管理者が行う。</a:t>
            </a:r>
            <a:endParaRPr kumimoji="1" lang="en-US" altLang="ja-JP" dirty="0"/>
          </a:p>
          <a:p>
            <a:r>
              <a:rPr kumimoji="1" lang="ja-JP" altLang="en-US" dirty="0"/>
              <a:t>などの方法を決めました。</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35</a:t>
            </a:fld>
            <a:endParaRPr kumimoji="1" lang="ja-JP" altLang="en-US"/>
          </a:p>
        </p:txBody>
      </p:sp>
    </p:spTree>
    <p:extLst>
      <p:ext uri="{BB962C8B-B14F-4D97-AF65-F5344CB8AC3E}">
        <p14:creationId xmlns:p14="http://schemas.microsoft.com/office/powerpoint/2010/main" val="2992368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項目７（</a:t>
            </a:r>
            <a:r>
              <a:rPr kumimoji="1" lang="en-US" altLang="ja-JP" dirty="0"/>
              <a:t>P23)</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「本人の意向を反映した職員ごとの育成計画を作成し、当該計画に沿った、ＯＪＴや研修を受ける機会の確保等の必要な支援をしている」について、この管理者は評価の着眼点の</a:t>
            </a:r>
            <a:r>
              <a:rPr kumimoji="1" lang="en-US" altLang="ja-JP" dirty="0"/>
              <a:t>8</a:t>
            </a:r>
            <a:r>
              <a:rPr kumimoji="1" lang="ja-JP" altLang="en-US" dirty="0"/>
              <a:t>項目中、</a:t>
            </a:r>
            <a:r>
              <a:rPr kumimoji="1" lang="en-US" altLang="ja-JP" dirty="0"/>
              <a:t>2</a:t>
            </a:r>
            <a:r>
              <a:rPr kumimoji="1" lang="ja-JP" altLang="en-US" dirty="0"/>
              <a:t>番目と</a:t>
            </a:r>
            <a:r>
              <a:rPr kumimoji="1" lang="en-US" altLang="ja-JP" dirty="0"/>
              <a:t>3</a:t>
            </a:r>
            <a:r>
              <a:rPr kumimoji="1" lang="ja-JP" altLang="en-US" dirty="0"/>
              <a:t>番目の項目のみチェックしました。その結果、</a:t>
            </a:r>
            <a:r>
              <a:rPr kumimoji="1" lang="ja-JP" altLang="en-US" b="0" dirty="0">
                <a:solidFill>
                  <a:schemeClr val="tx1"/>
                </a:solidFill>
              </a:rPr>
              <a:t>評価基準の２</a:t>
            </a:r>
            <a:r>
              <a:rPr kumimoji="1" lang="ja-JP" altLang="en-US" dirty="0"/>
              <a:t>を選択しています。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現状と気づきとして、「個々の目標を立てても、目標達成のための具体的な行動計画や評価、支援を行っていなかった。」と明記しています。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36</a:t>
            </a:fld>
            <a:endParaRPr kumimoji="1" lang="ja-JP" altLang="en-US"/>
          </a:p>
        </p:txBody>
      </p:sp>
    </p:spTree>
    <p:extLst>
      <p:ext uri="{BB962C8B-B14F-4D97-AF65-F5344CB8AC3E}">
        <p14:creationId xmlns:p14="http://schemas.microsoft.com/office/powerpoint/2010/main" val="1451466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具体的な改善策として、</a:t>
            </a:r>
            <a:endParaRPr kumimoji="1" lang="en-US" altLang="ja-JP" dirty="0"/>
          </a:p>
          <a:p>
            <a:pPr marL="171450" indent="-171450">
              <a:buFont typeface="Wingdings" panose="05000000000000000000" pitchFamily="2" charset="2"/>
              <a:buChar char="ü"/>
            </a:pPr>
            <a:r>
              <a:rPr kumimoji="1" lang="ja-JP" altLang="en-US" dirty="0"/>
              <a:t>職員一人ひとりが設定した目標について、年度当初・中間・年度末（期末）に面接を行い、目標達成のための具体的な行動計画について話し合い、その進捗状況や目標達成度の確認、助言を行う。</a:t>
            </a:r>
          </a:p>
          <a:p>
            <a:pPr marL="171450" indent="-171450">
              <a:buFont typeface="Wingdings" panose="05000000000000000000" pitchFamily="2" charset="2"/>
              <a:buChar char="ü"/>
            </a:pPr>
            <a:r>
              <a:rPr kumimoji="1" lang="ja-JP" altLang="en-US" dirty="0"/>
              <a:t>職員一人ひとりの目標に合わせて、外部の研修に関する情報提供を行い、参加を促す。</a:t>
            </a:r>
          </a:p>
          <a:p>
            <a:pPr marL="171450" indent="-171450">
              <a:buFont typeface="Wingdings" panose="05000000000000000000" pitchFamily="2" charset="2"/>
              <a:buChar char="ü"/>
            </a:pPr>
            <a:r>
              <a:rPr kumimoji="1" lang="ja-JP" altLang="en-US" dirty="0"/>
              <a:t>事業所内の研修内容やカリキュラムの評価と見直しを年</a:t>
            </a:r>
            <a:r>
              <a:rPr kumimoji="1" lang="en-US" altLang="ja-JP" dirty="0"/>
              <a:t>1</a:t>
            </a:r>
            <a:r>
              <a:rPr kumimoji="1" lang="ja-JP" altLang="en-US" dirty="0"/>
              <a:t>回行う。</a:t>
            </a:r>
            <a:endParaRPr kumimoji="1" lang="en-US" altLang="ja-JP" dirty="0"/>
          </a:p>
          <a:p>
            <a:r>
              <a:rPr kumimoji="1" lang="ja-JP" altLang="en-US" dirty="0"/>
              <a:t>などの方法を決めました。</a:t>
            </a:r>
          </a:p>
          <a:p>
            <a:endParaRPr kumimoji="1" lang="en-US" altLang="ja-JP"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37</a:t>
            </a:fld>
            <a:endParaRPr kumimoji="1" lang="ja-JP" altLang="en-US"/>
          </a:p>
        </p:txBody>
      </p:sp>
    </p:spTree>
    <p:extLst>
      <p:ext uri="{BB962C8B-B14F-4D97-AF65-F5344CB8AC3E}">
        <p14:creationId xmlns:p14="http://schemas.microsoft.com/office/powerpoint/2010/main" val="2961295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項目</a:t>
            </a:r>
            <a:r>
              <a:rPr kumimoji="1" lang="en-US" altLang="ja-JP" dirty="0"/>
              <a:t>11</a:t>
            </a:r>
            <a:r>
              <a:rPr kumimoji="1" lang="ja-JP" altLang="en-US" dirty="0"/>
              <a:t>（Ｐ</a:t>
            </a:r>
            <a:r>
              <a:rPr kumimoji="1" lang="en-US" altLang="ja-JP" dirty="0"/>
              <a:t>27</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「管理者は事業所の財務状況を定期的にチェックし、経営の安定化に向けた具体的な取組みに反映している」について、この管理者は評価の着眼点の３項目すべてにチェックができませんでした。その結果、</a:t>
            </a:r>
            <a:r>
              <a:rPr kumimoji="1" lang="ja-JP" altLang="en-US" b="0" dirty="0">
                <a:solidFill>
                  <a:schemeClr val="tx1"/>
                </a:solidFill>
              </a:rPr>
              <a:t>評価基準の１を</a:t>
            </a:r>
            <a:r>
              <a:rPr kumimoji="1" lang="ja-JP" altLang="en-US" dirty="0"/>
              <a:t>選択しています。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現状と気づきとして、「財務管理を事務職にまかせており、財務状況のチェックを行っていなかった。ガイドラインの趣旨・解説を読んで、経営安定のため管理者は財務状況を把握する必要があることがわかった。」と明記して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38</a:t>
            </a:fld>
            <a:endParaRPr kumimoji="1" lang="ja-JP" altLang="en-US"/>
          </a:p>
        </p:txBody>
      </p:sp>
    </p:spTree>
    <p:extLst>
      <p:ext uri="{BB962C8B-B14F-4D97-AF65-F5344CB8AC3E}">
        <p14:creationId xmlns:p14="http://schemas.microsoft.com/office/powerpoint/2010/main" val="3422590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具体的な改善策として、</a:t>
            </a:r>
            <a:endParaRPr kumimoji="1" lang="en-US" altLang="ja-JP" dirty="0"/>
          </a:p>
          <a:p>
            <a:pPr marL="171450" indent="-171450">
              <a:buFont typeface="Wingdings" panose="05000000000000000000" pitchFamily="2" charset="2"/>
              <a:buChar char="ü"/>
            </a:pPr>
            <a:r>
              <a:rPr kumimoji="1" lang="ja-JP" altLang="en-US" dirty="0"/>
              <a:t>「貸借対照表」「損益計算書（正味財産増減計算書）」および「財産目録」について理解する。</a:t>
            </a:r>
          </a:p>
          <a:p>
            <a:pPr marL="171450" indent="-171450">
              <a:buFont typeface="Wingdings" panose="05000000000000000000" pitchFamily="2" charset="2"/>
              <a:buChar char="ü"/>
            </a:pPr>
            <a:r>
              <a:rPr kumimoji="1" lang="ja-JP" altLang="en-US" dirty="0"/>
              <a:t>「損益計算書」の確認は１か月に１回行う。</a:t>
            </a:r>
          </a:p>
          <a:p>
            <a:pPr marL="171450" indent="-171450">
              <a:buFont typeface="Wingdings" panose="05000000000000000000" pitchFamily="2" charset="2"/>
              <a:buChar char="ü"/>
            </a:pPr>
            <a:r>
              <a:rPr kumimoji="1" lang="ja-JP" altLang="en-US" dirty="0"/>
              <a:t>事業所の経営状況をスタッフと共有し、「経営の安定化に向けた具体的な取組み」についてスタッフと一緒に考える。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などの方法を決めました。</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39</a:t>
            </a:fld>
            <a:endParaRPr kumimoji="1" lang="ja-JP" altLang="en-US"/>
          </a:p>
        </p:txBody>
      </p:sp>
    </p:spTree>
    <p:extLst>
      <p:ext uri="{BB962C8B-B14F-4D97-AF65-F5344CB8AC3E}">
        <p14:creationId xmlns:p14="http://schemas.microsoft.com/office/powerpoint/2010/main" val="4713543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項目</a:t>
            </a:r>
            <a:r>
              <a:rPr kumimoji="1" lang="en-US" altLang="ja-JP" dirty="0"/>
              <a:t>18</a:t>
            </a:r>
            <a:r>
              <a:rPr kumimoji="1" lang="ja-JP" altLang="en-US" dirty="0"/>
              <a:t>（</a:t>
            </a:r>
            <a:r>
              <a:rPr kumimoji="1" lang="en-US" altLang="ja-JP" dirty="0"/>
              <a:t>P36</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「事故を防止する、あるいは事故が発生した場合の対応方針が、「①医療事故・ケア事故」「②交通事故」「③盗難・紛失・破損等」「④災害」</a:t>
            </a:r>
            <a:r>
              <a:rPr lang="ja-JP" altLang="en-US" sz="1200" dirty="0">
                <a:ln w="0"/>
              </a:rPr>
              <a:t>「⑤感染症」</a:t>
            </a:r>
            <a:r>
              <a:rPr kumimoji="1" lang="ja-JP" altLang="en-US" dirty="0"/>
              <a:t>「⑥個人情報保護」などの観点から、マニュアル等により職員への周知・理解が図られている」について、この管理者は評価の着眼点の</a:t>
            </a:r>
            <a:r>
              <a:rPr kumimoji="1" lang="en-US" altLang="ja-JP" dirty="0"/>
              <a:t>6</a:t>
            </a:r>
            <a:r>
              <a:rPr kumimoji="1" lang="ja-JP" altLang="en-US" dirty="0"/>
              <a:t>項目すべてにチェックができませんでした。その結果、</a:t>
            </a:r>
            <a:r>
              <a:rPr kumimoji="1" lang="ja-JP" altLang="en-US" b="0" dirty="0"/>
              <a:t>評価基準の２</a:t>
            </a:r>
            <a:r>
              <a:rPr kumimoji="1" lang="ja-JP" altLang="en-US" dirty="0"/>
              <a:t>を選択しています。</a:t>
            </a:r>
            <a:endParaRPr kumimoji="1" lang="en-US" altLang="ja-JP" dirty="0"/>
          </a:p>
          <a:p>
            <a:r>
              <a:rPr kumimoji="1" lang="ja-JP" altLang="en-US" dirty="0"/>
              <a:t>現状と気づきとして、「</a:t>
            </a:r>
            <a:r>
              <a:rPr lang="ja-JP" altLang="en-US" sz="1200" dirty="0"/>
              <a:t>マニュアルは作成しており、職員もその存在はわかっているが、「感染症」対応等スタッフ個々の対応にバラツキがあった。いざという時にマニュアル通りに動けるか、適切な対応が可能かを確認する必要があると思った。</a:t>
            </a:r>
            <a:r>
              <a:rPr kumimoji="1" lang="ja-JP" altLang="en-US" dirty="0"/>
              <a:t>」と明記しています。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40</a:t>
            </a:fld>
            <a:endParaRPr kumimoji="1" lang="ja-JP" altLang="en-US"/>
          </a:p>
        </p:txBody>
      </p:sp>
    </p:spTree>
    <p:extLst>
      <p:ext uri="{BB962C8B-B14F-4D97-AF65-F5344CB8AC3E}">
        <p14:creationId xmlns:p14="http://schemas.microsoft.com/office/powerpoint/2010/main" val="745891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具体的な改善策として、</a:t>
            </a:r>
            <a:endParaRPr kumimoji="1" lang="en-US" altLang="ja-JP" dirty="0"/>
          </a:p>
          <a:p>
            <a:pPr marL="171450" indent="-171450">
              <a:buFont typeface="Wingdings" panose="05000000000000000000" pitchFamily="2" charset="2"/>
              <a:buChar char="ü"/>
            </a:pPr>
            <a:r>
              <a:rPr kumimoji="1" lang="ja-JP" altLang="en-US" dirty="0"/>
              <a:t>スタッフと一緒に各マニュアルの内容を確認する機会を１か月に１回設ける。</a:t>
            </a:r>
          </a:p>
          <a:p>
            <a:pPr marL="171450" indent="-171450">
              <a:buFont typeface="Wingdings" panose="05000000000000000000" pitchFamily="2" charset="2"/>
              <a:buChar char="ü"/>
            </a:pPr>
            <a:r>
              <a:rPr kumimoji="1" lang="ja-JP" altLang="en-US" dirty="0"/>
              <a:t>災害マニュアルについては、決めた通りに動くことができるか、デモンストレーションを行う。</a:t>
            </a:r>
          </a:p>
          <a:p>
            <a:pPr marL="171450" indent="-171450">
              <a:buFont typeface="Wingdings" panose="05000000000000000000" pitchFamily="2" charset="2"/>
              <a:buChar char="ü"/>
            </a:pPr>
            <a:r>
              <a:rPr kumimoji="1" lang="ja-JP" altLang="en-US" dirty="0"/>
              <a:t>個人情報保護マニュアルについては、必要な書面の書き方や保管方法などについて具体的に確認する。</a:t>
            </a:r>
          </a:p>
          <a:p>
            <a:pPr marL="171450" indent="-171450">
              <a:buFont typeface="Wingdings" panose="05000000000000000000" pitchFamily="2" charset="2"/>
              <a:buChar char="ü"/>
            </a:pPr>
            <a:r>
              <a:rPr kumimoji="1" lang="ja-JP" altLang="en-US" dirty="0"/>
              <a:t>半年にひとつずつマニュアルの見直しを行う。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などの方法を決めました。</a:t>
            </a:r>
          </a:p>
          <a:p>
            <a:endParaRPr kumimoji="1" lang="en-US" altLang="ja-JP"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41</a:t>
            </a:fld>
            <a:endParaRPr kumimoji="1" lang="ja-JP" altLang="en-US"/>
          </a:p>
        </p:txBody>
      </p:sp>
    </p:spTree>
    <p:extLst>
      <p:ext uri="{BB962C8B-B14F-4D97-AF65-F5344CB8AC3E}">
        <p14:creationId xmlns:p14="http://schemas.microsoft.com/office/powerpoint/2010/main" val="2262293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項目</a:t>
            </a:r>
            <a:r>
              <a:rPr kumimoji="1" lang="en-US" altLang="ja-JP" dirty="0"/>
              <a:t>28</a:t>
            </a:r>
            <a:r>
              <a:rPr kumimoji="1" lang="ja-JP" altLang="en-US" dirty="0"/>
              <a:t>（</a:t>
            </a:r>
            <a:r>
              <a:rPr kumimoji="1" lang="en-US" altLang="ja-JP" dirty="0"/>
              <a:t>P50</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利用者の死後、事業所内でデスカンファレンス等を行い、提供したサービスや判断の妥当性等を振り返る機会を設けている」について、この管理者は評価の着眼点の２項目すべてにチェックができませんでした。その結果、</a:t>
            </a:r>
            <a:r>
              <a:rPr kumimoji="1" lang="ja-JP" altLang="en-US" b="0" dirty="0">
                <a:solidFill>
                  <a:schemeClr val="tx1"/>
                </a:solidFill>
              </a:rPr>
              <a:t>評価基準の１</a:t>
            </a:r>
            <a:r>
              <a:rPr kumimoji="1" lang="ja-JP" altLang="en-US" dirty="0"/>
              <a:t>を選択しています。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現状と気づきとして、「グリーフケアとデスカンファがほとんど実施できていない。提供した看護が適切であったか振り返る機会をもたず、今後のケアに活かすことができていないと前から問題に思っていたことを再確認し、実行に移すべき根拠を得ることができた。」と明記してい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42</a:t>
            </a:fld>
            <a:endParaRPr kumimoji="1" lang="ja-JP" altLang="en-US"/>
          </a:p>
        </p:txBody>
      </p:sp>
    </p:spTree>
    <p:extLst>
      <p:ext uri="{BB962C8B-B14F-4D97-AF65-F5344CB8AC3E}">
        <p14:creationId xmlns:p14="http://schemas.microsoft.com/office/powerpoint/2010/main" val="234836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kumimoji="1" lang="ja-JP" altLang="en-US" dirty="0">
                <a:ea typeface="+mj-ea"/>
              </a:rPr>
              <a:t>次に、訪問看護ステーション利用者の特徴です。</a:t>
            </a:r>
            <a:endParaRPr kumimoji="1" lang="en-US" altLang="ja-JP" dirty="0">
              <a:ea typeface="+mj-ea"/>
            </a:endParaRPr>
          </a:p>
          <a:p>
            <a:pPr marL="0" indent="0" eaLnBrk="1" hangingPunct="1">
              <a:lnSpc>
                <a:spcPct val="100000"/>
              </a:lnSpc>
              <a:buNone/>
            </a:pPr>
            <a:r>
              <a:rPr kumimoji="1" lang="ja-JP" altLang="en-US" sz="1200" kern="1200" dirty="0">
                <a:solidFill>
                  <a:schemeClr val="tx1"/>
                </a:solidFill>
                <a:ea typeface="+mj-ea"/>
                <a:cs typeface="+mn-cs"/>
              </a:rPr>
              <a:t>医療的ニーズの高い人、がん末期、重介護の人、認知症の人、精神疾患を持った人、小児は超重症児・準超重症児に加え、医療的ケア児と言われる医療ニーズがあるが歩けてしゃべれるような小児の学校への訪問などの対応が始まっています。そのほか、一人暮らし・高齢者世帯、多問題を抱えた人などが訪問看護ステーションの利用者で、</a:t>
            </a:r>
            <a:r>
              <a:rPr kumimoji="1" lang="ja-JP" altLang="en-US" dirty="0">
                <a:ea typeface="+mj-ea"/>
              </a:rPr>
              <a:t>要医療・要介護・要看護の人達が増加していると言えます。</a:t>
            </a:r>
            <a:endParaRPr kumimoji="1" lang="en-US" altLang="ja-JP" dirty="0">
              <a:ea typeface="+mj-ea"/>
            </a:endParaRPr>
          </a:p>
          <a:p>
            <a:pPr marL="0" indent="0" eaLnBrk="1" hangingPunct="1">
              <a:lnSpc>
                <a:spcPct val="100000"/>
              </a:lnSpc>
              <a:buNone/>
            </a:pPr>
            <a:r>
              <a:rPr kumimoji="1" lang="ja-JP" altLang="en-US" dirty="0">
                <a:ea typeface="+mj-ea"/>
              </a:rPr>
              <a:t>訪問看護ステーションの制度が始まった頃は、脳梗塞後遺症やパーキンソン病など、比較的ゆっくりと症状が進行し、長い期間訪問看護を提供する利用者がほとんどでしたが、最近は、人工呼吸器などの高度医療が必要な方が増えており、がん末期の利用者などは、新規導入したその月に亡くなられる方も多く、短期で利用終了される方が増え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7</a:t>
            </a:fld>
            <a:endParaRPr kumimoji="1" lang="ja-JP" altLang="en-US"/>
          </a:p>
        </p:txBody>
      </p:sp>
    </p:spTree>
    <p:extLst>
      <p:ext uri="{BB962C8B-B14F-4D97-AF65-F5344CB8AC3E}">
        <p14:creationId xmlns:p14="http://schemas.microsoft.com/office/powerpoint/2010/main" val="1879299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具体的な改善策として、</a:t>
            </a:r>
            <a:endParaRPr kumimoji="1" lang="en-US" altLang="ja-JP" dirty="0"/>
          </a:p>
          <a:p>
            <a:pPr marL="171450" indent="-171450">
              <a:buFont typeface="Wingdings" panose="05000000000000000000" pitchFamily="2" charset="2"/>
              <a:buChar char="ü"/>
            </a:pPr>
            <a:r>
              <a:rPr kumimoji="1" lang="ja-JP" altLang="en-US" dirty="0"/>
              <a:t>利用者の看取りを実施した場合は、死後</a:t>
            </a:r>
            <a:r>
              <a:rPr kumimoji="1" lang="en-US" altLang="ja-JP" dirty="0"/>
              <a:t>1</a:t>
            </a:r>
            <a:r>
              <a:rPr kumimoji="1" lang="ja-JP" altLang="en-US" dirty="0"/>
              <a:t>週間を目処にお悔やみの訪問を行い、グリーフケアを実施する。</a:t>
            </a:r>
          </a:p>
          <a:p>
            <a:pPr marL="171450" indent="-171450">
              <a:buFont typeface="Wingdings" panose="05000000000000000000" pitchFamily="2" charset="2"/>
              <a:buChar char="ü"/>
            </a:pPr>
            <a:r>
              <a:rPr kumimoji="1" lang="ja-JP" altLang="en-US" dirty="0"/>
              <a:t>グリーフケアに関する勉強会を行い、留意点や実施する内容を整理してマニュアルを作成する。</a:t>
            </a:r>
          </a:p>
          <a:p>
            <a:pPr marL="171450" indent="-171450">
              <a:buFont typeface="Wingdings" panose="05000000000000000000" pitchFamily="2" charset="2"/>
              <a:buChar char="ü"/>
            </a:pPr>
            <a:r>
              <a:rPr kumimoji="1" lang="ja-JP" altLang="en-US" dirty="0"/>
              <a:t>デスカンファレンスを利用者の死後１か月以内に行う。その際、可能な範囲で医師・ケアマネジャー・ヘルパーなど利用者に関わった他職種にも参加してもらう。</a:t>
            </a:r>
          </a:p>
          <a:p>
            <a:pPr marL="171450" indent="-171450">
              <a:buFont typeface="Wingdings" panose="05000000000000000000" pitchFamily="2" charset="2"/>
              <a:buChar char="ü"/>
            </a:pPr>
            <a:r>
              <a:rPr kumimoji="1" lang="ja-JP" altLang="en-US" dirty="0"/>
              <a:t>デスカンファレンスには、アセスメント・実施したケア・看取りの説明・エンゼルケア・利用者満足度等それぞれについて振り返りを行う。</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ja-JP" altLang="en-US" sz="1200" dirty="0"/>
              <a:t>必要な場合は、継続的なグリーフサポートを行う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などの方法を決めました。</a:t>
            </a:r>
          </a:p>
          <a:p>
            <a:endParaRPr kumimoji="1" lang="en-US" altLang="ja-JP"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43</a:t>
            </a:fld>
            <a:endParaRPr kumimoji="1" lang="ja-JP" altLang="en-US"/>
          </a:p>
        </p:txBody>
      </p:sp>
    </p:spTree>
    <p:extLst>
      <p:ext uri="{BB962C8B-B14F-4D97-AF65-F5344CB8AC3E}">
        <p14:creationId xmlns:p14="http://schemas.microsoft.com/office/powerpoint/2010/main" val="2272833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項目</a:t>
            </a:r>
            <a:r>
              <a:rPr kumimoji="1" lang="en-US" altLang="ja-JP" dirty="0"/>
              <a:t>40</a:t>
            </a:r>
            <a:r>
              <a:rPr kumimoji="1" lang="ja-JP" altLang="en-US" dirty="0"/>
              <a:t>（</a:t>
            </a:r>
            <a:r>
              <a:rPr kumimoji="1" lang="en-US" altLang="ja-JP" dirty="0"/>
              <a:t>P67</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lang="ja-JP" altLang="en-US" sz="1200" dirty="0">
                <a:ln w="0"/>
                <a:solidFill>
                  <a:schemeClr val="tx1"/>
                </a:solidFill>
              </a:rPr>
              <a:t>自治体における地域包括ケアシステムの構築にかかる方針や計画を理解し、関連する会議・事業等への積極的な参画を通じて、地域包括ケアシステムの構築に貢献している</a:t>
            </a:r>
            <a:r>
              <a:rPr kumimoji="1" lang="ja-JP" altLang="en-US" dirty="0"/>
              <a:t>」について、この管理者は評価の着眼点の</a:t>
            </a:r>
            <a:r>
              <a:rPr kumimoji="1" lang="en-US" altLang="ja-JP" dirty="0"/>
              <a:t>6</a:t>
            </a:r>
            <a:r>
              <a:rPr kumimoji="1" lang="ja-JP" altLang="en-US" dirty="0"/>
              <a:t>項目中、上</a:t>
            </a:r>
            <a:r>
              <a:rPr kumimoji="1" lang="en-US" altLang="ja-JP" dirty="0"/>
              <a:t>2</a:t>
            </a:r>
            <a:r>
              <a:rPr kumimoji="1" lang="ja-JP" altLang="en-US" dirty="0"/>
              <a:t>項目のみチェックしました。その結果、</a:t>
            </a:r>
            <a:r>
              <a:rPr kumimoji="1" lang="ja-JP" altLang="en-US" b="0" dirty="0">
                <a:solidFill>
                  <a:schemeClr val="tx1"/>
                </a:solidFill>
              </a:rPr>
              <a:t>評価基準の</a:t>
            </a:r>
            <a:r>
              <a:rPr kumimoji="1" lang="en-US" altLang="ja-JP" b="0" dirty="0">
                <a:solidFill>
                  <a:schemeClr val="tx1"/>
                </a:solidFill>
              </a:rPr>
              <a:t>2</a:t>
            </a:r>
            <a:r>
              <a:rPr kumimoji="1" lang="ja-JP" altLang="en-US" dirty="0"/>
              <a:t>を選択しています。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現状と気づきとして、「地域包括ケアシステムの構築について、理解するだけでなく、参画が必要であることがわかった。」と明記しています。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44</a:t>
            </a:fld>
            <a:endParaRPr kumimoji="1" lang="ja-JP" altLang="en-US"/>
          </a:p>
        </p:txBody>
      </p:sp>
    </p:spTree>
    <p:extLst>
      <p:ext uri="{BB962C8B-B14F-4D97-AF65-F5344CB8AC3E}">
        <p14:creationId xmlns:p14="http://schemas.microsoft.com/office/powerpoint/2010/main" val="19859631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具体的な改善策として、</a:t>
            </a:r>
            <a:endParaRPr kumimoji="1" lang="en-US" altLang="ja-JP" dirty="0"/>
          </a:p>
          <a:p>
            <a:pPr marL="171450" indent="-171450">
              <a:buFont typeface="Wingdings" panose="05000000000000000000" pitchFamily="2" charset="2"/>
              <a:buChar char="ü"/>
            </a:pPr>
            <a:r>
              <a:rPr kumimoji="1" lang="ja-JP" altLang="en-US" dirty="0"/>
              <a:t>職員全員で勉強会やグループワークを行う。　その勉強会やグループワークの内容は、「地域包括ケアシステムの概要」「自地域のおける地域特性や地域包括ケアシステムの理解」「地域包括ケアシステムにおける訪問看護の役割と実践すべき内容」など</a:t>
            </a:r>
          </a:p>
          <a:p>
            <a:pPr marL="171450" indent="-171450">
              <a:buFont typeface="Wingdings" panose="05000000000000000000" pitchFamily="2" charset="2"/>
              <a:buChar char="ü"/>
            </a:pPr>
            <a:r>
              <a:rPr kumimoji="1" lang="ja-JP" altLang="en-US" dirty="0"/>
              <a:t>地域ケア会議等、地域における会議の種類や内容について理解し、参加する必要性を事業所内で話し合う時間をつくる。</a:t>
            </a:r>
          </a:p>
          <a:p>
            <a:pPr marL="171450" indent="-171450">
              <a:buFont typeface="Wingdings" panose="05000000000000000000" pitchFamily="2" charset="2"/>
              <a:buChar char="ü"/>
            </a:pPr>
            <a:r>
              <a:rPr kumimoji="1" lang="ja-JP" altLang="en-US" dirty="0"/>
              <a:t>管理者だけでなくスタッフも一緒に地域ケア会議に参加し、訪問看護に関する情報提供や様々な提案をする。</a:t>
            </a:r>
            <a:endParaRPr kumimoji="1" lang="en-US" altLang="ja-JP" dirty="0"/>
          </a:p>
          <a:p>
            <a:r>
              <a:rPr kumimoji="1" lang="ja-JP" altLang="en-US" dirty="0"/>
              <a:t>などの方法を決めました。</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45</a:t>
            </a:fld>
            <a:endParaRPr kumimoji="1" lang="ja-JP" altLang="en-US"/>
          </a:p>
        </p:txBody>
      </p:sp>
    </p:spTree>
    <p:extLst>
      <p:ext uri="{BB962C8B-B14F-4D97-AF65-F5344CB8AC3E}">
        <p14:creationId xmlns:p14="http://schemas.microsoft.com/office/powerpoint/2010/main" val="1046591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項目</a:t>
            </a:r>
            <a:r>
              <a:rPr kumimoji="1" lang="en-US" altLang="ja-JP" dirty="0"/>
              <a:t>41</a:t>
            </a:r>
            <a:r>
              <a:rPr kumimoji="1" lang="ja-JP" altLang="en-US" dirty="0"/>
              <a:t>（</a:t>
            </a:r>
            <a:r>
              <a:rPr kumimoji="1" lang="en-US" altLang="ja-JP" dirty="0"/>
              <a:t>P68)</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「行政やボランティア等が行っている、認知症の人が安心して暮らしていける地域づくりの取組みに積極的に参加している」について、この管理者は評価の着眼点の</a:t>
            </a:r>
            <a:r>
              <a:rPr kumimoji="1" lang="en-US" altLang="ja-JP" dirty="0"/>
              <a:t>6</a:t>
            </a:r>
            <a:r>
              <a:rPr kumimoji="1" lang="ja-JP" altLang="en-US" dirty="0"/>
              <a:t>項目すべてにチェックができませんでした。その結果、</a:t>
            </a:r>
            <a:r>
              <a:rPr kumimoji="1" lang="ja-JP" altLang="en-US" b="0" dirty="0">
                <a:solidFill>
                  <a:schemeClr val="tx1"/>
                </a:solidFill>
              </a:rPr>
              <a:t>評価基準の１</a:t>
            </a:r>
            <a:r>
              <a:rPr kumimoji="1" lang="ja-JP" altLang="en-US" dirty="0"/>
              <a:t>を選択しています。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現状と気づきとして、「質の高い訪問看護を提供することだけが役割と思っていたが、まちづくりのための取組みも訪問看護ステーションとしての必要な業務であることがわかった。」と明記しています。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46</a:t>
            </a:fld>
            <a:endParaRPr kumimoji="1" lang="ja-JP" altLang="en-US"/>
          </a:p>
        </p:txBody>
      </p:sp>
    </p:spTree>
    <p:extLst>
      <p:ext uri="{BB962C8B-B14F-4D97-AF65-F5344CB8AC3E}">
        <p14:creationId xmlns:p14="http://schemas.microsoft.com/office/powerpoint/2010/main" val="19764475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具体的な改善策として、</a:t>
            </a:r>
            <a:endParaRPr kumimoji="1" lang="en-US" altLang="ja-JP" dirty="0"/>
          </a:p>
          <a:p>
            <a:pPr marL="171450" indent="-171450">
              <a:buFont typeface="Wingdings" panose="05000000000000000000" pitchFamily="2" charset="2"/>
              <a:buChar char="ü"/>
            </a:pPr>
            <a:r>
              <a:rPr kumimoji="1" lang="ja-JP" altLang="en-US" dirty="0"/>
              <a:t>自地域において行われている認知症に関する取組みについて情報収集する。</a:t>
            </a:r>
          </a:p>
          <a:p>
            <a:pPr marL="171450" indent="-171450">
              <a:buFont typeface="Wingdings" panose="05000000000000000000" pitchFamily="2" charset="2"/>
              <a:buChar char="ü"/>
            </a:pPr>
            <a:r>
              <a:rPr kumimoji="1" lang="ja-JP" altLang="en-US" dirty="0"/>
              <a:t>スタッフと地域における認知症の人への関わり、まちづくりへの取組みについて話し合う機会を設ける。</a:t>
            </a:r>
          </a:p>
          <a:p>
            <a:pPr marL="171450" indent="-171450">
              <a:buFont typeface="Wingdings" panose="05000000000000000000" pitchFamily="2" charset="2"/>
              <a:buChar char="ü"/>
            </a:pPr>
            <a:r>
              <a:rPr kumimoji="1" lang="ja-JP" altLang="en-US" dirty="0"/>
              <a:t>行政やボランティア等が開催する会議やイベントには積極的に参加する。</a:t>
            </a:r>
            <a:endParaRPr kumimoji="1" lang="en-US" altLang="ja-JP" dirty="0"/>
          </a:p>
          <a:p>
            <a:r>
              <a:rPr kumimoji="1" lang="ja-JP" altLang="en-US" dirty="0"/>
              <a:t>などの方法を決めました。</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47</a:t>
            </a:fld>
            <a:endParaRPr kumimoji="1" lang="ja-JP" altLang="en-US"/>
          </a:p>
        </p:txBody>
      </p:sp>
    </p:spTree>
    <p:extLst>
      <p:ext uri="{BB962C8B-B14F-4D97-AF65-F5344CB8AC3E}">
        <p14:creationId xmlns:p14="http://schemas.microsoft.com/office/powerpoint/2010/main" val="3404719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ガイドラインを活用する時のポイントはスライドにある４つです。</a:t>
            </a:r>
            <a:endParaRPr kumimoji="1" lang="en-US" altLang="ja-JP" dirty="0"/>
          </a:p>
          <a:p>
            <a:r>
              <a:rPr kumimoji="1" lang="ja-JP" altLang="en-US" dirty="0"/>
              <a:t>順次説明します。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48</a:t>
            </a:fld>
            <a:endParaRPr kumimoji="1" lang="ja-JP" altLang="en-US"/>
          </a:p>
        </p:txBody>
      </p:sp>
    </p:spTree>
    <p:extLst>
      <p:ext uri="{BB962C8B-B14F-4D97-AF65-F5344CB8AC3E}">
        <p14:creationId xmlns:p14="http://schemas.microsoft.com/office/powerpoint/2010/main" val="585235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ポイントの一つ目は、「</a:t>
            </a:r>
            <a:r>
              <a:rPr kumimoji="1" lang="ja-JP" altLang="en-US" b="0" dirty="0"/>
              <a:t>管理者とスタッフが一緒に評価サイクルをまわそう！」</a:t>
            </a:r>
            <a:r>
              <a:rPr kumimoji="1" lang="ja-JP" altLang="en-US" dirty="0"/>
              <a:t>ということです。</a:t>
            </a:r>
            <a:endParaRPr kumimoji="1" lang="en-US" altLang="ja-JP" dirty="0"/>
          </a:p>
          <a:p>
            <a:r>
              <a:rPr kumimoji="1" lang="ja-JP" altLang="en-US" dirty="0"/>
              <a:t>ガイドラインで自己評価をし、課題の抽出と対策の検討を行い、事業計画へ反映します。</a:t>
            </a:r>
            <a:endParaRPr kumimoji="1" lang="en-US" altLang="ja-JP" dirty="0"/>
          </a:p>
          <a:p>
            <a:r>
              <a:rPr kumimoji="1" lang="ja-JP" altLang="en-US" dirty="0"/>
              <a:t>ガイドラインを用いた自己評価を行うことで、事業計画がより具体的になってきます。</a:t>
            </a:r>
            <a:endParaRPr kumimoji="1" lang="en-US" altLang="ja-JP" dirty="0"/>
          </a:p>
          <a:p>
            <a:r>
              <a:rPr kumimoji="1" lang="ja-JP" altLang="en-US" dirty="0"/>
              <a:t>そして、対策の実施状況を確認して、事業計画の評価を行い、再度ガイドラインで自己評価をする・・・というこのサイクルを管理者とスタッフが一緒に実施することが大切です。</a:t>
            </a:r>
          </a:p>
          <a:p>
            <a:r>
              <a:rPr kumimoji="1" lang="ja-JP" altLang="en-US" dirty="0"/>
              <a:t>一緒に実施するためには時間も労力もかかり大変だと思いますが、とても大切なことです。</a:t>
            </a:r>
            <a:endParaRPr kumimoji="1" lang="en-US" altLang="ja-JP" dirty="0"/>
          </a:p>
          <a:p>
            <a:r>
              <a:rPr kumimoji="1" lang="ja-JP" altLang="en-US" dirty="0"/>
              <a:t>管理者とスタッフでは評価が違うことがあります。一緒にこのサイクルをまわすことで、管理者はスタッフが考えていることがわかります。</a:t>
            </a:r>
            <a:endParaRPr kumimoji="1" lang="en-US" altLang="ja-JP" dirty="0"/>
          </a:p>
          <a:p>
            <a:r>
              <a:rPr kumimoji="1" lang="ja-JP" altLang="en-US" dirty="0"/>
              <a:t>そして、管理者が考えていることがスタッフに伝えられる機会になります。そのことによって、スタッフが事業運営に関わることが可能になります。</a:t>
            </a:r>
            <a:endParaRPr kumimoji="1" lang="en-US" altLang="ja-JP" dirty="0"/>
          </a:p>
          <a:p>
            <a:r>
              <a:rPr kumimoji="1" lang="ja-JP" altLang="en-US" dirty="0"/>
              <a:t>このたび、スタッフも自己評価ができるようになっています。ぜひ、ご活用ください。</a:t>
            </a:r>
            <a:endParaRPr kumimoji="1" lang="en-US" altLang="ja-JP" dirty="0"/>
          </a:p>
          <a:p>
            <a:endParaRPr kumimoji="1" lang="ja-JP" altLang="en-US" dirty="0">
              <a:solidFill>
                <a:srgbClr val="FF0000"/>
              </a:solidFill>
            </a:endParaRP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49</a:t>
            </a:fld>
            <a:endParaRPr kumimoji="1" lang="ja-JP" altLang="en-US"/>
          </a:p>
        </p:txBody>
      </p:sp>
    </p:spTree>
    <p:extLst>
      <p:ext uri="{BB962C8B-B14F-4D97-AF65-F5344CB8AC3E}">
        <p14:creationId xmlns:p14="http://schemas.microsoft.com/office/powerpoint/2010/main" val="14436182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ポイントの二つ目は、「</a:t>
            </a:r>
            <a:r>
              <a:rPr kumimoji="1" lang="ja-JP" altLang="en-US" b="0" dirty="0">
                <a:solidFill>
                  <a:schemeClr val="tx1"/>
                </a:solidFill>
              </a:rPr>
              <a:t>主観的判断に陥らないようにしよう！」</a:t>
            </a:r>
            <a:r>
              <a:rPr kumimoji="1" lang="ja-JP" altLang="en-US" dirty="0"/>
              <a:t>ということです。</a:t>
            </a:r>
            <a:endParaRPr kumimoji="1" lang="en-US" altLang="ja-JP" dirty="0"/>
          </a:p>
          <a:p>
            <a:r>
              <a:rPr kumimoji="1" lang="ja-JP" altLang="en-US" dirty="0"/>
              <a:t>「評価の考え方と留意点」の目的、趣旨・解説、留意点をよく読んで、「評価の着眼点」の判断基準の選択の際に着目する視点ができているかどうかを考えます。そして、「判断基準」の１，２，３の</a:t>
            </a:r>
            <a:r>
              <a:rPr kumimoji="1" lang="en-US" altLang="ja-JP" dirty="0"/>
              <a:t>3</a:t>
            </a:r>
            <a:r>
              <a:rPr kumimoji="1" lang="ja-JP" altLang="en-US" dirty="0"/>
              <a:t>段階で評価します。</a:t>
            </a:r>
            <a:endParaRPr kumimoji="1" lang="en-US" altLang="ja-JP" dirty="0"/>
          </a:p>
          <a:p>
            <a:r>
              <a:rPr kumimoji="1" lang="ja-JP" altLang="en-US" dirty="0"/>
              <a:t>ガイドラインは、このプロセスを踏むことで、客観的に判断できるようになっています。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50</a:t>
            </a:fld>
            <a:endParaRPr kumimoji="1" lang="ja-JP" altLang="en-US"/>
          </a:p>
        </p:txBody>
      </p:sp>
    </p:spTree>
    <p:extLst>
      <p:ext uri="{BB962C8B-B14F-4D97-AF65-F5344CB8AC3E}">
        <p14:creationId xmlns:p14="http://schemas.microsoft.com/office/powerpoint/2010/main" val="8895281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ポイントの三つ目は、「</a:t>
            </a:r>
            <a:r>
              <a:rPr kumimoji="1" lang="ja-JP" altLang="en-US" b="0" dirty="0">
                <a:solidFill>
                  <a:schemeClr val="tx1"/>
                </a:solidFill>
              </a:rPr>
              <a:t>少なくとも年</a:t>
            </a:r>
            <a:r>
              <a:rPr kumimoji="1" lang="en-US" altLang="ja-JP" b="0" dirty="0">
                <a:solidFill>
                  <a:schemeClr val="tx1"/>
                </a:solidFill>
              </a:rPr>
              <a:t>1</a:t>
            </a:r>
            <a:r>
              <a:rPr kumimoji="1" lang="ja-JP" altLang="en-US" b="0" dirty="0">
                <a:solidFill>
                  <a:schemeClr val="tx1"/>
                </a:solidFill>
              </a:rPr>
              <a:t>回は実施しよう！」</a:t>
            </a:r>
            <a:r>
              <a:rPr kumimoji="1" lang="ja-JP" altLang="en-US" dirty="0"/>
              <a:t>ということです。</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dirty="0"/>
              <a:t>評価の対象となる期間は過去</a:t>
            </a:r>
            <a:r>
              <a:rPr kumimoji="1" lang="en-US" altLang="ja-JP" dirty="0"/>
              <a:t>1</a:t>
            </a:r>
            <a:r>
              <a:rPr kumimoji="1" lang="ja-JP" altLang="en-US" dirty="0"/>
              <a:t>年間ですが自事業所で評価の時期を定め、それが妥当か検討することが大切です。項目ごとに評価期間が違ってもかまいません。</a:t>
            </a:r>
            <a:endParaRPr kumimoji="1" lang="en-US" altLang="ja-JP"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dirty="0"/>
              <a:t>事業所の状況について経年的に自己評価をして、強みを伸ばし、弱みを改善していくことに役立てることが大切です。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全部を一度に評価するのは時間がかかって大変で継続できないという意見をいただいたことがあります。場合によっては、自分の事業所にとって重点的に実施したい項目や改善したいと思っていることを選択、優先して評価していく方法もあり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51</a:t>
            </a:fld>
            <a:endParaRPr kumimoji="1" lang="ja-JP" altLang="en-US"/>
          </a:p>
        </p:txBody>
      </p:sp>
    </p:spTree>
    <p:extLst>
      <p:ext uri="{BB962C8B-B14F-4D97-AF65-F5344CB8AC3E}">
        <p14:creationId xmlns:p14="http://schemas.microsoft.com/office/powerpoint/2010/main" val="3178931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ポイントの四つ目は、「</a:t>
            </a:r>
            <a:r>
              <a:rPr kumimoji="1" lang="ja-JP" altLang="en-US" b="0" dirty="0">
                <a:solidFill>
                  <a:schemeClr val="tx1"/>
                </a:solidFill>
              </a:rPr>
              <a:t>自己評価の取組みや結果を積極的に公表しよう！」</a:t>
            </a:r>
            <a:r>
              <a:rPr kumimoji="1" lang="ja-JP" altLang="en-US" dirty="0"/>
              <a:t>ということです。</a:t>
            </a:r>
            <a:endParaRPr kumimoji="1" lang="en-US" altLang="ja-JP" dirty="0"/>
          </a:p>
          <a:p>
            <a:r>
              <a:rPr kumimoji="1" lang="ja-JP" altLang="en-US" dirty="0"/>
              <a:t>公表する内容は、「自己評価のプロセス」と「サービス内容」です。</a:t>
            </a:r>
            <a:endParaRPr kumimoji="1" lang="en-US" altLang="ja-JP" dirty="0"/>
          </a:p>
          <a:p>
            <a:r>
              <a:rPr kumimoji="1" lang="ja-JP" altLang="en-US" dirty="0"/>
              <a:t>自己評価をしていることや評価結果を事業運営に役立てていることなど、「自己評価のプロセス」を公表したり、事業所の強み・事業所の特徴・職員教育などの「サービス内容」を公表することで、</a:t>
            </a:r>
            <a:r>
              <a:rPr kumimoji="1" lang="ja-JP" altLang="en-US" b="0" dirty="0">
                <a:solidFill>
                  <a:schemeClr val="tx1"/>
                </a:solidFill>
              </a:rPr>
              <a:t>サービス内容や質を見えるものとし、透明性の高い事業所であることをアピールでき、利用者や家族、関係職種へ情報提供する</a:t>
            </a:r>
            <a:r>
              <a:rPr kumimoji="1" lang="ja-JP" altLang="en-US" dirty="0"/>
              <a:t>ことができます。</a:t>
            </a:r>
            <a:endParaRPr kumimoji="1" lang="en-US" altLang="ja-JP" dirty="0"/>
          </a:p>
          <a:p>
            <a:r>
              <a:rPr kumimoji="1" lang="ja-JP" altLang="en-US" dirty="0"/>
              <a:t>公表の方法としては、ホームページを利用したり、事業所のパンフレットや重要事項説明書に載せるという方法があります。</a:t>
            </a:r>
            <a:endParaRPr kumimoji="1" lang="en-US" altLang="ja-JP" dirty="0"/>
          </a:p>
          <a:p>
            <a:r>
              <a:rPr kumimoji="1" lang="ja-JP" altLang="en-US" dirty="0"/>
              <a:t>今後、訪問看護の自己評価が義務付けられ、重要事項説明書に明記しなければならないようになるという話も聞きます。今から準備しておきましょう。</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52</a:t>
            </a:fld>
            <a:endParaRPr kumimoji="1" lang="ja-JP" altLang="en-US"/>
          </a:p>
        </p:txBody>
      </p:sp>
    </p:spTree>
    <p:extLst>
      <p:ext uri="{BB962C8B-B14F-4D97-AF65-F5344CB8AC3E}">
        <p14:creationId xmlns:p14="http://schemas.microsoft.com/office/powerpoint/2010/main" val="4057041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100" y="4748212"/>
            <a:ext cx="5389563" cy="4289399"/>
          </a:xfrm>
        </p:spPr>
        <p:txBody>
          <a:bodyPr/>
          <a:lstStyle/>
          <a:p>
            <a:r>
              <a:rPr kumimoji="1" lang="ja-JP" altLang="en-US" dirty="0"/>
              <a:t>ここからは、訪問看護の質の評価の必要性についてお話をします。</a:t>
            </a:r>
            <a:endParaRPr kumimoji="1" lang="en-US" altLang="ja-JP" dirty="0"/>
          </a:p>
          <a:p>
            <a:r>
              <a:rPr kumimoji="1" lang="ja-JP" altLang="en-US" dirty="0"/>
              <a:t>利用者の方々に私たちが提供しているものは何でしょうか？ここに書かれている「訪問看護サービス」です。</a:t>
            </a:r>
            <a:endParaRPr kumimoji="1" lang="en-US" altLang="ja-JP" dirty="0"/>
          </a:p>
          <a:p>
            <a:r>
              <a:rPr kumimoji="1" lang="ja-JP" altLang="en-US" dirty="0"/>
              <a:t>では「サービス」とは何でしょうか？</a:t>
            </a:r>
            <a:endParaRPr kumimoji="1" lang="en-US" altLang="ja-JP" dirty="0"/>
          </a:p>
          <a:p>
            <a:r>
              <a:rPr kumimoji="1" lang="ja-JP" altLang="en-US" dirty="0"/>
              <a:t>出典である「看護管理学習テキスト」（これは認定看護管理者のサードレベルで使用されるテキストで、一人で読みこなすには難しい本ですが、とても大切なことが書かれている本ですので、興味のある方はお読みいただけると良いと思います）に書かれている内容を引用しました。</a:t>
            </a:r>
            <a:endParaRPr kumimoji="1" lang="en-US" altLang="ja-JP" dirty="0"/>
          </a:p>
          <a:p>
            <a:r>
              <a:rPr kumimoji="1" lang="ja-JP" altLang="en-US" dirty="0"/>
              <a:t>「サービスとは、人間や組織体に、何らかの効用をもたらす活動であり、市場での取引の対象となる活動である」と近藤隆雄氏は述べています。</a:t>
            </a:r>
          </a:p>
          <a:p>
            <a:r>
              <a:rPr kumimoji="1" lang="ja-JP" altLang="en-US" dirty="0"/>
              <a:t>また、「何らかの効用をもたらす活動」とは人や組織に役立つ活動そのものであり、役立つとは人や組織の生活上の必要性を満たすことである。　</a:t>
            </a:r>
            <a:endParaRPr kumimoji="1" lang="en-US" altLang="ja-JP" dirty="0"/>
          </a:p>
          <a:p>
            <a:r>
              <a:rPr kumimoji="1" lang="ja-JP" altLang="en-US" dirty="0"/>
              <a:t>また、「市場での取引の対象となる」というのは、お金を出して買うということ、と解説されています。</a:t>
            </a:r>
            <a:endParaRPr kumimoji="1" lang="en-US" altLang="ja-JP" dirty="0"/>
          </a:p>
          <a:p>
            <a:r>
              <a:rPr kumimoji="1" lang="ja-JP" altLang="en-US" dirty="0"/>
              <a:t>訪問看護に置き換えて考えると、「お金」というのは診療報酬、介護報酬や利用者負担金のことです。</a:t>
            </a:r>
            <a:endParaRPr kumimoji="1" lang="en-US" altLang="ja-JP" dirty="0"/>
          </a:p>
          <a:p>
            <a:r>
              <a:rPr kumimoji="1" lang="ja-JP" altLang="en-US" dirty="0"/>
              <a:t>つまり、私たちは、「人や組織の生活上の必要性を満たす」ために、「訪問看護サービス」を「お金」で買ってもらっているということです。</a:t>
            </a:r>
            <a:endParaRPr kumimoji="1" lang="en-US" altLang="ja-JP" dirty="0"/>
          </a:p>
          <a:p>
            <a:r>
              <a:rPr kumimoji="1" lang="ja-JP" altLang="en-US" dirty="0"/>
              <a:t>一般的に「サービス」とは、“おまけをする”とか“おもてなしのような態度の良さ”などをいいますが、訪問看護サービスは、それらとは違う意味を持っていることを理解してください。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8</a:t>
            </a:fld>
            <a:endParaRPr kumimoji="1" lang="ja-JP" altLang="en-US" dirty="0"/>
          </a:p>
        </p:txBody>
      </p:sp>
    </p:spTree>
    <p:extLst>
      <p:ext uri="{BB962C8B-B14F-4D97-AF65-F5344CB8AC3E}">
        <p14:creationId xmlns:p14="http://schemas.microsoft.com/office/powerpoint/2010/main" val="27407504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bg1"/>
                </a:solidFill>
              </a:rPr>
              <a:t>自己評価ガイドライン活用のメリットは、</a:t>
            </a:r>
          </a:p>
          <a:p>
            <a:pPr marL="171450" indent="-171450">
              <a:buFont typeface="Wingdings" panose="05000000000000000000" pitchFamily="2" charset="2"/>
              <a:buChar char="l"/>
            </a:pPr>
            <a:r>
              <a:rPr lang="ja-JP" altLang="en-US" sz="1200" dirty="0"/>
              <a:t>業務のばらつきや事業所の強み弱みがわかります。</a:t>
            </a:r>
            <a:endParaRPr lang="en-US" altLang="ja-JP" sz="1200" dirty="0"/>
          </a:p>
          <a:p>
            <a:pPr marL="171450" indent="-171450">
              <a:buFont typeface="Wingdings" panose="05000000000000000000" pitchFamily="2" charset="2"/>
              <a:buChar char="l"/>
            </a:pPr>
            <a:r>
              <a:rPr lang="ja-JP" altLang="en-US" sz="1200" dirty="0"/>
              <a:t>運営上必要な項目が網羅されており、整備すべき項目を再確認できます。</a:t>
            </a:r>
            <a:endParaRPr lang="en-US" altLang="ja-JP" sz="1200" dirty="0"/>
          </a:p>
          <a:p>
            <a:pPr marL="171450" indent="-171450">
              <a:buFont typeface="Wingdings" panose="05000000000000000000" pitchFamily="2" charset="2"/>
              <a:buChar char="l"/>
            </a:pPr>
            <a:r>
              <a:rPr lang="ja-JP" altLang="en-US" sz="1200" dirty="0"/>
              <a:t>自訪問看護ステーションの取組みを経年的に客観視できます。</a:t>
            </a:r>
            <a:endParaRPr lang="en-US" altLang="ja-JP" sz="1200" dirty="0"/>
          </a:p>
          <a:p>
            <a:pPr marL="171450" indent="-171450">
              <a:buFont typeface="Wingdings" panose="05000000000000000000" pitchFamily="2" charset="2"/>
              <a:buChar char="l"/>
            </a:pPr>
            <a:r>
              <a:rPr lang="ja-JP" altLang="en-US" sz="1200" dirty="0"/>
              <a:t>課題を発見、明確にすることにより、今後の取組みにつなげられます。</a:t>
            </a:r>
            <a:endParaRPr lang="en-US" altLang="ja-JP" sz="1200" dirty="0"/>
          </a:p>
          <a:p>
            <a:pPr marL="171450" indent="-171450">
              <a:buFont typeface="Wingdings" panose="05000000000000000000" pitchFamily="2" charset="2"/>
              <a:buChar char="l"/>
            </a:pPr>
            <a:r>
              <a:rPr lang="ja-JP" altLang="en-US" sz="1200" dirty="0"/>
              <a:t>業務運営等、悩んだときの指標になります。</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53</a:t>
            </a:fld>
            <a:endParaRPr kumimoji="1" lang="ja-JP" altLang="en-US"/>
          </a:p>
        </p:txBody>
      </p:sp>
    </p:spTree>
    <p:extLst>
      <p:ext uri="{BB962C8B-B14F-4D97-AF65-F5344CB8AC3E}">
        <p14:creationId xmlns:p14="http://schemas.microsoft.com/office/powerpoint/2010/main" val="30810929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ガイドライン自己評価によって実現できることは、</a:t>
            </a:r>
            <a:endParaRPr kumimoji="1" lang="en-US" altLang="ja-JP" dirty="0"/>
          </a:p>
          <a:p>
            <a:pPr marL="171450" indent="-171450">
              <a:buFont typeface="Wingdings" panose="05000000000000000000" pitchFamily="2" charset="2"/>
              <a:buChar char="l"/>
            </a:pPr>
            <a:r>
              <a:rPr kumimoji="1" lang="ja-JP" altLang="en-US" dirty="0"/>
              <a:t>自訪問看護ステーションの課題を発見し、改善していくことにより、質の高い訪問看護を提供できるようになる</a:t>
            </a:r>
          </a:p>
          <a:p>
            <a:pPr marL="171450" indent="-171450">
              <a:buFont typeface="Wingdings" panose="05000000000000000000" pitchFamily="2" charset="2"/>
              <a:buChar char="l"/>
            </a:pPr>
            <a:r>
              <a:rPr kumimoji="1" lang="ja-JP" altLang="en-US" dirty="0"/>
              <a:t>組織のビジョンを持つことができ、事業運営、人材育成、まちづくりなどの事業所体制を整備できるようになる</a:t>
            </a:r>
            <a:endParaRPr kumimoji="1" lang="en-US" altLang="ja-JP" dirty="0"/>
          </a:p>
          <a:p>
            <a:r>
              <a:rPr kumimoji="1" lang="ja-JP" altLang="en-US" dirty="0"/>
              <a:t>ことです。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54</a:t>
            </a:fld>
            <a:endParaRPr kumimoji="1" lang="ja-JP" altLang="en-US"/>
          </a:p>
        </p:txBody>
      </p:sp>
    </p:spTree>
    <p:extLst>
      <p:ext uri="{BB962C8B-B14F-4D97-AF65-F5344CB8AC3E}">
        <p14:creationId xmlns:p14="http://schemas.microsoft.com/office/powerpoint/2010/main" val="1969426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これまで説明してきたガイドラインを使って、</a:t>
            </a:r>
            <a:r>
              <a:rPr kumimoji="1" lang="en-US" altLang="ja-JP" dirty="0"/>
              <a:t>Web</a:t>
            </a:r>
            <a:r>
              <a:rPr kumimoji="1" lang="ja-JP" altLang="en-US" dirty="0"/>
              <a:t>による自己評価が可能です。</a:t>
            </a:r>
            <a:endParaRPr kumimoji="1" lang="en-US" altLang="ja-JP" dirty="0"/>
          </a:p>
          <a:p>
            <a:r>
              <a:rPr kumimoji="1" lang="ja-JP" altLang="en-US" dirty="0"/>
              <a:t>使ってみましょう！</a:t>
            </a:r>
            <a:endParaRPr kumimoji="1" lang="en-US" altLang="ja-JP" dirty="0"/>
          </a:p>
          <a:p>
            <a:r>
              <a:rPr kumimoji="1" lang="en-US" altLang="ja-JP" dirty="0"/>
              <a:t>Web</a:t>
            </a:r>
            <a:r>
              <a:rPr kumimoji="1" lang="ja-JP" altLang="en-US" dirty="0"/>
              <a:t>上で自己評価を行うことのメリットとしては、</a:t>
            </a:r>
            <a:endParaRPr kumimoji="1" lang="en-US" altLang="ja-JP" dirty="0"/>
          </a:p>
          <a:p>
            <a:pPr marL="171450" indent="-171450">
              <a:buFont typeface="Wingdings" panose="05000000000000000000" pitchFamily="2" charset="2"/>
              <a:buChar char="l"/>
            </a:pPr>
            <a:r>
              <a:rPr lang="ja-JP" altLang="en-US" sz="1200" dirty="0"/>
              <a:t>入力が簡単です</a:t>
            </a:r>
            <a:endParaRPr lang="en-US" altLang="ja-JP" sz="1200" dirty="0"/>
          </a:p>
          <a:p>
            <a:pPr marL="171450" indent="-171450">
              <a:buFont typeface="Wingdings" panose="05000000000000000000" pitchFamily="2" charset="2"/>
              <a:buChar char="l"/>
            </a:pPr>
            <a:r>
              <a:rPr lang="ja-JP" altLang="en-US" sz="1200" dirty="0"/>
              <a:t>短時間で自己評価ができます</a:t>
            </a:r>
            <a:endParaRPr lang="en-US" altLang="ja-JP" sz="1200" dirty="0"/>
          </a:p>
          <a:p>
            <a:pPr marL="171450" indent="-171450">
              <a:buFont typeface="Wingdings" panose="05000000000000000000" pitchFamily="2" charset="2"/>
              <a:buChar char="l"/>
            </a:pPr>
            <a:r>
              <a:rPr lang="ja-JP" altLang="en-US" sz="1200" dirty="0"/>
              <a:t>データに残すことができます</a:t>
            </a:r>
            <a:endParaRPr lang="en-US" altLang="ja-JP" sz="120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en-US" sz="1200" dirty="0"/>
              <a:t>システムを利用している他事業所の平均と比較ができます</a:t>
            </a:r>
            <a:endParaRPr lang="en-US" altLang="ja-JP" sz="1200" dirty="0"/>
          </a:p>
          <a:p>
            <a:pPr marL="171450" indent="-171450">
              <a:buFont typeface="Wingdings" panose="05000000000000000000" pitchFamily="2" charset="2"/>
              <a:buChar char="l"/>
            </a:pPr>
            <a:r>
              <a:rPr kumimoji="1" lang="ja-JP" altLang="en-US" dirty="0"/>
              <a:t>また、会員の方は無料で利用できます。会員以外の方であっても</a:t>
            </a:r>
            <a:endParaRPr kumimoji="1" lang="en-US" altLang="ja-JP" dirty="0"/>
          </a:p>
          <a:p>
            <a:pPr marL="0" indent="0">
              <a:buNone/>
            </a:pPr>
            <a:r>
              <a:rPr kumimoji="1" lang="en-US" altLang="ja-JP" dirty="0"/>
              <a:t>ID</a:t>
            </a:r>
            <a:r>
              <a:rPr kumimoji="1" lang="ja-JP" altLang="en-US" dirty="0"/>
              <a:t>とパスワードの発行に手数料が必要ですが、利用可能です。</a:t>
            </a:r>
            <a:endParaRPr kumimoji="1" lang="en-US" altLang="ja-JP"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55</a:t>
            </a:fld>
            <a:endParaRPr kumimoji="1" lang="ja-JP" altLang="en-US"/>
          </a:p>
        </p:txBody>
      </p:sp>
    </p:spTree>
    <p:extLst>
      <p:ext uri="{BB962C8B-B14F-4D97-AF65-F5344CB8AC3E}">
        <p14:creationId xmlns:p14="http://schemas.microsoft.com/office/powerpoint/2010/main" val="30664395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0000"/>
              </a:lnSpc>
            </a:pPr>
            <a:r>
              <a:rPr kumimoji="1" lang="en-US" altLang="ja-JP" dirty="0">
                <a:ea typeface="+mj-ea"/>
              </a:rPr>
              <a:t>Web</a:t>
            </a:r>
            <a:r>
              <a:rPr kumimoji="1" lang="ja-JP" altLang="en-US" dirty="0">
                <a:ea typeface="+mj-ea"/>
              </a:rPr>
              <a:t>システムによる自己評価の流れは、このようになっています。</a:t>
            </a:r>
            <a:endParaRPr kumimoji="1" lang="en-US" altLang="ja-JP" dirty="0">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ea typeface="+mj-ea"/>
                <a:cs typeface="メイリオ" pitchFamily="50" charset="-128"/>
              </a:rPr>
              <a:t>まず、事業協会から「ユーザー</a:t>
            </a:r>
            <a:r>
              <a:rPr lang="en-US" altLang="ja-JP" sz="1200" dirty="0">
                <a:solidFill>
                  <a:srgbClr val="000000"/>
                </a:solidFill>
                <a:ea typeface="+mj-ea"/>
                <a:cs typeface="メイリオ" pitchFamily="50" charset="-128"/>
              </a:rPr>
              <a:t>ID</a:t>
            </a:r>
            <a:r>
              <a:rPr lang="ja-JP" altLang="en-US" sz="1200" dirty="0">
                <a:solidFill>
                  <a:srgbClr val="000000"/>
                </a:solidFill>
                <a:ea typeface="+mj-ea"/>
                <a:cs typeface="メイリオ" pitchFamily="50" charset="-128"/>
              </a:rPr>
              <a:t>」と「初期パスワード」を発行します。</a:t>
            </a:r>
            <a:endParaRPr lang="en-US" altLang="ja-JP" sz="1200" dirty="0">
              <a:solidFill>
                <a:srgbClr val="000000"/>
              </a:solidFill>
              <a:ea typeface="+mj-ea"/>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ea typeface="+mj-ea"/>
              </a:rPr>
              <a:t>自己評価</a:t>
            </a:r>
            <a:r>
              <a:rPr kumimoji="1" lang="en-US" altLang="ja-JP" dirty="0">
                <a:ea typeface="+mj-ea"/>
              </a:rPr>
              <a:t>Web</a:t>
            </a:r>
            <a:r>
              <a:rPr kumimoji="1" lang="ja-JP" altLang="en-US" dirty="0">
                <a:ea typeface="+mj-ea"/>
              </a:rPr>
              <a:t>システムにアクセスし、事業所の登録と本パスワードを設定します。</a:t>
            </a:r>
            <a:endParaRPr kumimoji="1" lang="en-US" altLang="ja-JP" dirty="0">
              <a:ea typeface="+mj-ea"/>
            </a:endParaRPr>
          </a:p>
          <a:p>
            <a:pPr fontAlgn="base">
              <a:lnSpc>
                <a:spcPct val="100000"/>
              </a:lnSpc>
              <a:spcBef>
                <a:spcPct val="0"/>
              </a:spcBef>
              <a:spcAft>
                <a:spcPct val="0"/>
              </a:spcAft>
            </a:pPr>
            <a:r>
              <a:rPr lang="ja-JP" altLang="ja-JP" sz="1200" dirty="0">
                <a:solidFill>
                  <a:srgbClr val="000000"/>
                </a:solidFill>
                <a:ea typeface="+mj-ea"/>
                <a:cs typeface="メイリオ" pitchFamily="50" charset="-128"/>
              </a:rPr>
              <a:t>「訪問看護ステーション</a:t>
            </a:r>
            <a:r>
              <a:rPr lang="ja-JP" altLang="en-US" sz="1200" dirty="0">
                <a:solidFill>
                  <a:srgbClr val="000000"/>
                </a:solidFill>
                <a:ea typeface="+mj-ea"/>
                <a:cs typeface="メイリオ" pitchFamily="50" charset="-128"/>
              </a:rPr>
              <a:t>における事業所の</a:t>
            </a:r>
            <a:r>
              <a:rPr lang="ja-JP" altLang="ja-JP" sz="1200" dirty="0">
                <a:solidFill>
                  <a:srgbClr val="000000"/>
                </a:solidFill>
                <a:ea typeface="+mj-ea"/>
                <a:cs typeface="メイリオ" pitchFamily="50" charset="-128"/>
              </a:rPr>
              <a:t>自己評価ガイドライン」に沿って</a:t>
            </a:r>
            <a:r>
              <a:rPr lang="ja-JP" altLang="en-US" sz="1200" dirty="0">
                <a:solidFill>
                  <a:srgbClr val="000000"/>
                </a:solidFill>
                <a:ea typeface="+mj-ea"/>
                <a:cs typeface="メイリオ" pitchFamily="50" charset="-128"/>
              </a:rPr>
              <a:t>、自</a:t>
            </a:r>
            <a:r>
              <a:rPr lang="ja-JP" altLang="ja-JP" sz="1200" dirty="0">
                <a:solidFill>
                  <a:srgbClr val="000000"/>
                </a:solidFill>
                <a:ea typeface="+mj-ea"/>
                <a:cs typeface="メイリオ" pitchFamily="50" charset="-128"/>
              </a:rPr>
              <a:t>訪問看護ステーションの自己評価を</a:t>
            </a:r>
            <a:r>
              <a:rPr lang="ja-JP" altLang="en-US" sz="1200" dirty="0">
                <a:solidFill>
                  <a:srgbClr val="000000"/>
                </a:solidFill>
                <a:ea typeface="+mj-ea"/>
                <a:cs typeface="メイリオ" pitchFamily="50" charset="-128"/>
              </a:rPr>
              <a:t>イ</a:t>
            </a:r>
            <a:r>
              <a:rPr lang="ja-JP" altLang="ja-JP" sz="1200" dirty="0">
                <a:solidFill>
                  <a:srgbClr val="000000"/>
                </a:solidFill>
                <a:ea typeface="+mj-ea"/>
                <a:cs typeface="メイリオ" pitchFamily="50" charset="-128"/>
              </a:rPr>
              <a:t>ンターネット上で行います</a:t>
            </a:r>
            <a:r>
              <a:rPr lang="ja-JP" altLang="en-US" sz="1200" dirty="0">
                <a:solidFill>
                  <a:srgbClr val="000000"/>
                </a:solidFill>
                <a:ea typeface="+mj-ea"/>
                <a:cs typeface="メイリオ" pitchFamily="50" charset="-128"/>
              </a:rPr>
              <a:t>。</a:t>
            </a:r>
            <a:endParaRPr lang="en-US" altLang="ja-JP" sz="1200" dirty="0">
              <a:solidFill>
                <a:srgbClr val="000000"/>
              </a:solidFill>
              <a:ea typeface="+mj-ea"/>
              <a:cs typeface="メイリオ" pitchFamily="50" charset="-128"/>
            </a:endParaRPr>
          </a:p>
          <a:p>
            <a:pPr fontAlgn="base">
              <a:lnSpc>
                <a:spcPct val="100000"/>
              </a:lnSpc>
              <a:spcBef>
                <a:spcPct val="0"/>
              </a:spcBef>
              <a:spcAft>
                <a:spcPct val="0"/>
              </a:spcAft>
            </a:pPr>
            <a:r>
              <a:rPr lang="ja-JP" altLang="ja-JP" sz="1200" dirty="0">
                <a:solidFill>
                  <a:srgbClr val="000000"/>
                </a:solidFill>
                <a:ea typeface="+mj-ea"/>
                <a:cs typeface="メイリオ" pitchFamily="50" charset="-128"/>
              </a:rPr>
              <a:t>回答した自己評価の結果をダウンロードできます</a:t>
            </a:r>
            <a:r>
              <a:rPr lang="ja-JP" altLang="en-US" sz="1200" dirty="0">
                <a:solidFill>
                  <a:srgbClr val="000000"/>
                </a:solidFill>
                <a:ea typeface="+mj-ea"/>
                <a:cs typeface="メイリオ" pitchFamily="50" charset="-128"/>
              </a:rPr>
              <a:t>。</a:t>
            </a:r>
            <a:endParaRPr lang="en-US" altLang="ja-JP" sz="1200" dirty="0">
              <a:solidFill>
                <a:srgbClr val="000000"/>
              </a:solidFill>
              <a:ea typeface="+mj-ea"/>
              <a:cs typeface="メイリオ" pitchFamily="50" charset="-128"/>
            </a:endParaRPr>
          </a:p>
          <a:p>
            <a:pPr fontAlgn="base">
              <a:lnSpc>
                <a:spcPct val="100000"/>
              </a:lnSpc>
              <a:spcBef>
                <a:spcPct val="0"/>
              </a:spcBef>
              <a:spcAft>
                <a:spcPct val="0"/>
              </a:spcAft>
            </a:pPr>
            <a:r>
              <a:rPr lang="ja-JP" altLang="en-US" sz="1200" dirty="0">
                <a:solidFill>
                  <a:schemeClr val="tx1"/>
                </a:solidFill>
                <a:ea typeface="+mj-ea"/>
                <a:cs typeface="+mn-cs"/>
              </a:rPr>
              <a:t>そして、自己評価の結果は、</a:t>
            </a:r>
            <a:r>
              <a:rPr lang="ja-JP" altLang="en-US" sz="1200" dirty="0">
                <a:solidFill>
                  <a:schemeClr val="tx1"/>
                </a:solidFill>
                <a:ea typeface="+mj-ea"/>
                <a:cs typeface="メイリオ" pitchFamily="50" charset="-128"/>
              </a:rPr>
              <a:t>システム</a:t>
            </a:r>
            <a:r>
              <a:rPr lang="ja-JP" altLang="en-US" sz="1200" dirty="0">
                <a:solidFill>
                  <a:srgbClr val="000000"/>
                </a:solidFill>
                <a:ea typeface="+mj-ea"/>
                <a:cs typeface="メイリオ" pitchFamily="50" charset="-128"/>
              </a:rPr>
              <a:t>を利用している全国の事業所の平均値との比較ができます。</a:t>
            </a:r>
            <a:endParaRPr lang="en-US" altLang="ja-JP" sz="1200" dirty="0">
              <a:solidFill>
                <a:srgbClr val="000000"/>
              </a:solidFill>
              <a:ea typeface="+mj-ea"/>
              <a:cs typeface="メイリオ" pitchFamily="50" charset="-128"/>
            </a:endParaRPr>
          </a:p>
          <a:p>
            <a:pPr fontAlgn="base">
              <a:lnSpc>
                <a:spcPct val="100000"/>
              </a:lnSpc>
              <a:spcBef>
                <a:spcPct val="0"/>
              </a:spcBef>
              <a:spcAft>
                <a:spcPct val="0"/>
              </a:spcAft>
            </a:pPr>
            <a:r>
              <a:rPr lang="ja-JP" altLang="en-US" sz="1200" dirty="0">
                <a:solidFill>
                  <a:srgbClr val="000000"/>
                </a:solidFill>
                <a:ea typeface="+mj-ea"/>
                <a:cs typeface="メイリオ" pitchFamily="50" charset="-128"/>
              </a:rPr>
              <a:t>これは、このシステムを利用している訪問看護ステーション全体との比較になります。</a:t>
            </a:r>
            <a:endParaRPr lang="en-US" altLang="ja-JP" sz="1200" dirty="0">
              <a:solidFill>
                <a:srgbClr val="000000"/>
              </a:solidFill>
              <a:ea typeface="+mj-ea"/>
              <a:cs typeface="メイリオ" pitchFamily="50" charset="-128"/>
            </a:endParaRPr>
          </a:p>
          <a:p>
            <a:pPr fontAlgn="base">
              <a:lnSpc>
                <a:spcPct val="100000"/>
              </a:lnSpc>
              <a:spcBef>
                <a:spcPct val="0"/>
              </a:spcBef>
              <a:spcAft>
                <a:spcPct val="0"/>
              </a:spcAft>
            </a:pPr>
            <a:r>
              <a:rPr lang="ja-JP" altLang="en-US" sz="1200" dirty="0">
                <a:solidFill>
                  <a:srgbClr val="000000"/>
                </a:solidFill>
                <a:ea typeface="+mj-ea"/>
                <a:cs typeface="メイリオ" pitchFamily="50" charset="-128"/>
              </a:rPr>
              <a:t>しかし、この評価は自己評価なので、自己評価が高い事業所も低い事業所もある中での比較になります。大切なのは他事業所との比較</a:t>
            </a:r>
            <a:r>
              <a:rPr lang="ja-JP" altLang="en-US" sz="1200" b="0" dirty="0">
                <a:solidFill>
                  <a:schemeClr val="tx1"/>
                </a:solidFill>
                <a:ea typeface="+mj-ea"/>
                <a:cs typeface="メイリオ" pitchFamily="50" charset="-128"/>
              </a:rPr>
              <a:t>ではなく、「自事業所の経年的な変化を確認することができる」ことです。</a:t>
            </a:r>
            <a:endParaRPr lang="en-US" altLang="ja-JP" sz="1200" b="0" dirty="0">
              <a:solidFill>
                <a:schemeClr val="tx1"/>
              </a:solidFill>
              <a:ea typeface="+mj-ea"/>
              <a:cs typeface="メイリオ"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0" dirty="0">
                <a:solidFill>
                  <a:schemeClr val="tx1"/>
                </a:solidFill>
                <a:ea typeface="+mj-ea"/>
              </a:rPr>
              <a:t>自己評価をすることで自事業所の状況に気がつくこと、それらについて対策を立てられること、そして、立てた対策を実行することが大切です。事業所の質が高まっているか、できていなかったことができるようになってきたかを経年的に確認し、次へ活かしていくことに活用してください。</a:t>
            </a:r>
            <a:endParaRPr kumimoji="1" lang="en-US" altLang="ja-JP" b="0" dirty="0">
              <a:solidFill>
                <a:schemeClr val="tx1"/>
              </a:solidFill>
              <a:ea typeface="+mj-ea"/>
            </a:endParaRPr>
          </a:p>
          <a:p>
            <a:pPr fontAlgn="base">
              <a:spcBef>
                <a:spcPct val="0"/>
              </a:spcBef>
              <a:spcAft>
                <a:spcPct val="0"/>
              </a:spcAft>
            </a:pPr>
            <a:endParaRPr lang="ja-JP" altLang="ja-JP" sz="1200" dirty="0">
              <a:solidFill>
                <a:srgbClr val="FF0000"/>
              </a:solidFill>
              <a:ea typeface="+mn-ea"/>
              <a:cs typeface="ＭＳ Ｐゴシック"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56</a:t>
            </a:fld>
            <a:endParaRPr kumimoji="1" lang="ja-JP" altLang="en-US"/>
          </a:p>
        </p:txBody>
      </p:sp>
    </p:spTree>
    <p:extLst>
      <p:ext uri="{BB962C8B-B14F-4D97-AF65-F5344CB8AC3E}">
        <p14:creationId xmlns:p14="http://schemas.microsoft.com/office/powerpoint/2010/main" val="24531519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実際に自己評価</a:t>
            </a:r>
            <a:r>
              <a:rPr kumimoji="1" lang="en-US" altLang="ja-JP" dirty="0"/>
              <a:t>Web</a:t>
            </a:r>
            <a:r>
              <a:rPr kumimoji="1" lang="ja-JP" altLang="en-US" dirty="0"/>
              <a:t>システムを見てみましょう！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57</a:t>
            </a:fld>
            <a:endParaRPr kumimoji="1" lang="ja-JP" altLang="en-US"/>
          </a:p>
        </p:txBody>
      </p:sp>
    </p:spTree>
    <p:extLst>
      <p:ext uri="{BB962C8B-B14F-4D97-AF65-F5344CB8AC3E}">
        <p14:creationId xmlns:p14="http://schemas.microsoft.com/office/powerpoint/2010/main" val="20368845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まず、事業協会のホームページにアクセスします。</a:t>
            </a:r>
            <a:endParaRPr kumimoji="1" lang="en-US" altLang="ja-JP" dirty="0"/>
          </a:p>
          <a:p>
            <a:r>
              <a:rPr kumimoji="1" lang="ja-JP" altLang="en-US"/>
              <a:t>右側</a:t>
            </a:r>
            <a:r>
              <a:rPr kumimoji="1" lang="ja-JP" altLang="en-US" dirty="0"/>
              <a:t>の「会員専用サービス」に「自己評価システム」がありますので、ここをクリックします。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58</a:t>
            </a:fld>
            <a:endParaRPr kumimoji="1" lang="ja-JP" altLang="en-US"/>
          </a:p>
        </p:txBody>
      </p:sp>
    </p:spTree>
    <p:extLst>
      <p:ext uri="{BB962C8B-B14F-4D97-AF65-F5344CB8AC3E}">
        <p14:creationId xmlns:p14="http://schemas.microsoft.com/office/powerpoint/2010/main" val="42298276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自己評価</a:t>
            </a:r>
            <a:r>
              <a:rPr kumimoji="1" lang="en-US" altLang="ja-JP" dirty="0"/>
              <a:t>Web</a:t>
            </a:r>
            <a:r>
              <a:rPr kumimoji="1" lang="ja-JP" altLang="en-US" dirty="0"/>
              <a:t>システムのログイン画面が表示されます。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dirty="0">
                <a:solidFill>
                  <a:schemeClr val="tx1"/>
                </a:solidFill>
                <a:ea typeface="HGSｺﾞｼｯｸM" panose="020B0600000000000000" pitchFamily="50" charset="-128"/>
              </a:rPr>
              <a:t>全国訪問看護事業協会から発行された【</a:t>
            </a:r>
            <a:r>
              <a:rPr lang="ja-JP" altLang="en-US" dirty="0">
                <a:solidFill>
                  <a:schemeClr val="tx1"/>
                </a:solidFill>
                <a:ea typeface="HGSｺﾞｼｯｸM" panose="020B0600000000000000" pitchFamily="50" charset="-128"/>
              </a:rPr>
              <a:t>ユーザー</a:t>
            </a:r>
            <a:r>
              <a:rPr lang="en-US" altLang="ja-JP" dirty="0">
                <a:solidFill>
                  <a:schemeClr val="tx1"/>
                </a:solidFill>
                <a:ea typeface="HGSｺﾞｼｯｸM" panose="020B0600000000000000" pitchFamily="50" charset="-128"/>
              </a:rPr>
              <a:t>ID</a:t>
            </a:r>
            <a:r>
              <a:rPr lang="ja-JP" altLang="ja-JP" dirty="0">
                <a:solidFill>
                  <a:schemeClr val="tx1"/>
                </a:solidFill>
                <a:ea typeface="HGSｺﾞｼｯｸM" panose="020B0600000000000000" pitchFamily="50" charset="-128"/>
              </a:rPr>
              <a:t>】と【初期パスワード】を入力後、【ログイン】ボタンを</a:t>
            </a:r>
            <a:r>
              <a:rPr lang="ja-JP" altLang="en-US" dirty="0">
                <a:solidFill>
                  <a:schemeClr val="tx1"/>
                </a:solidFill>
                <a:ea typeface="HGSｺﾞｼｯｸM" panose="020B0600000000000000" pitchFamily="50" charset="-128"/>
              </a:rPr>
              <a:t>クリック</a:t>
            </a:r>
            <a:r>
              <a:rPr lang="ja-JP" altLang="ja-JP" dirty="0">
                <a:solidFill>
                  <a:schemeClr val="tx1"/>
                </a:solidFill>
                <a:ea typeface="HGSｺﾞｼｯｸM" panose="020B0600000000000000" pitchFamily="50" charset="-128"/>
              </a:rPr>
              <a:t>してください。</a:t>
            </a:r>
            <a:endParaRPr kumimoji="1" lang="ja-JP" altLang="en-US" dirty="0">
              <a:solidFill>
                <a:schemeClr val="tx1"/>
              </a:solidFill>
              <a:ea typeface="HGSｺﾞｼｯｸM" panose="020B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59</a:t>
            </a:fld>
            <a:endParaRPr kumimoji="1" lang="ja-JP" altLang="en-US"/>
          </a:p>
        </p:txBody>
      </p:sp>
    </p:spTree>
    <p:extLst>
      <p:ext uri="{BB962C8B-B14F-4D97-AF65-F5344CB8AC3E}">
        <p14:creationId xmlns:p14="http://schemas.microsoft.com/office/powerpoint/2010/main" val="18150974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初回のログイン時には事業所登録画面になります。</a:t>
            </a:r>
            <a:endParaRPr kumimoji="1" lang="en-US" altLang="ja-JP" dirty="0"/>
          </a:p>
          <a:p>
            <a:r>
              <a:rPr lang="ja-JP" altLang="en-US" dirty="0">
                <a:solidFill>
                  <a:schemeClr val="tx1"/>
                </a:solidFill>
                <a:ea typeface="HGSｺﾞｼｯｸM" panose="020B0600000000000000" pitchFamily="50" charset="-128"/>
              </a:rPr>
              <a:t>本パスワードは英数字を組み合わせて</a:t>
            </a:r>
            <a:r>
              <a:rPr lang="en-US" altLang="ja-JP" dirty="0">
                <a:solidFill>
                  <a:schemeClr val="tx1"/>
                </a:solidFill>
                <a:ea typeface="HGSｺﾞｼｯｸM" panose="020B0600000000000000" pitchFamily="50" charset="-128"/>
              </a:rPr>
              <a:t>8</a:t>
            </a:r>
            <a:r>
              <a:rPr lang="ja-JP" altLang="en-US" dirty="0">
                <a:solidFill>
                  <a:schemeClr val="tx1"/>
                </a:solidFill>
                <a:ea typeface="HGSｺﾞｼｯｸM" panose="020B0600000000000000" pitchFamily="50" charset="-128"/>
              </a:rPr>
              <a:t>文字以上で設定してください。</a:t>
            </a:r>
          </a:p>
          <a:p>
            <a:r>
              <a:rPr lang="ja-JP" altLang="en-US" dirty="0">
                <a:solidFill>
                  <a:schemeClr val="tx1"/>
                </a:solidFill>
                <a:ea typeface="HGSｺﾞｼｯｸM" panose="020B0600000000000000" pitchFamily="50" charset="-128"/>
              </a:rPr>
              <a:t>「必須」がついている項目は入力が必須の項目です。</a:t>
            </a:r>
          </a:p>
          <a:p>
            <a:endParaRPr lang="ja-JP" altLang="en-US" dirty="0">
              <a:solidFill>
                <a:schemeClr val="tx1"/>
              </a:solidFill>
              <a:ea typeface="HGSｺﾞｼｯｸM" panose="020B0600000000000000" pitchFamily="50" charset="-128"/>
            </a:endParaRPr>
          </a:p>
          <a:p>
            <a:r>
              <a:rPr lang="ja-JP" altLang="en-US" dirty="0">
                <a:solidFill>
                  <a:schemeClr val="tx1"/>
                </a:solidFill>
                <a:ea typeface="HGSｺﾞｼｯｸM" panose="020B0600000000000000" pitchFamily="50" charset="-128"/>
              </a:rPr>
              <a:t>各項目を入力後、</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登録</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ボタンを押します。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60</a:t>
            </a:fld>
            <a:endParaRPr kumimoji="1" lang="ja-JP" altLang="en-US"/>
          </a:p>
        </p:txBody>
      </p:sp>
    </p:spTree>
    <p:extLst>
      <p:ext uri="{BB962C8B-B14F-4D97-AF65-F5344CB8AC3E}">
        <p14:creationId xmlns:p14="http://schemas.microsoft.com/office/powerpoint/2010/main" val="7177870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ea typeface="HGSｺﾞｼｯｸM" panose="020B0600000000000000" pitchFamily="50" charset="-128"/>
              </a:rPr>
              <a:t>ＴＯＰ画面で、</a:t>
            </a:r>
            <a:endParaRPr lang="en-US" altLang="ja-JP" dirty="0">
              <a:solidFill>
                <a:schemeClr val="tx1"/>
              </a:solidFill>
              <a:ea typeface="HGSｺﾞｼｯｸM" panose="020B0600000000000000" pitchFamily="50" charset="-128"/>
            </a:endParaRPr>
          </a:p>
          <a:p>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自己評価開始</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ボタンをクリックします。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61</a:t>
            </a:fld>
            <a:endParaRPr kumimoji="1" lang="ja-JP" altLang="en-US"/>
          </a:p>
        </p:txBody>
      </p:sp>
    </p:spTree>
    <p:extLst>
      <p:ext uri="{BB962C8B-B14F-4D97-AF65-F5344CB8AC3E}">
        <p14:creationId xmlns:p14="http://schemas.microsoft.com/office/powerpoint/2010/main" val="20368845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ea typeface="HGSｺﾞｼｯｸM" panose="020B0600000000000000" pitchFamily="50" charset="-128"/>
              </a:rPr>
              <a:t>この自己評価の枠組みは</a:t>
            </a:r>
            <a:r>
              <a:rPr lang="en-US" altLang="ja-JP" dirty="0">
                <a:solidFill>
                  <a:schemeClr val="tx1"/>
                </a:solidFill>
                <a:ea typeface="HGSｺﾞｼｯｸM" panose="020B0600000000000000" pitchFamily="50" charset="-128"/>
              </a:rPr>
              <a:t>5</a:t>
            </a:r>
            <a:r>
              <a:rPr lang="ja-JP" altLang="en-US" dirty="0">
                <a:solidFill>
                  <a:schemeClr val="tx1"/>
                </a:solidFill>
                <a:ea typeface="HGSｺﾞｼｯｸM" panose="020B0600000000000000" pitchFamily="50" charset="-128"/>
              </a:rPr>
              <a:t>つの大項目で構成されています。</a:t>
            </a:r>
          </a:p>
          <a:p>
            <a:r>
              <a:rPr lang="ja-JP" altLang="en-US" dirty="0">
                <a:solidFill>
                  <a:schemeClr val="tx1"/>
                </a:solidFill>
                <a:ea typeface="HGSｺﾞｼｯｸM" panose="020B0600000000000000" pitchFamily="50" charset="-128"/>
              </a:rPr>
              <a:t>順に評価する場合は、</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１．事業所運営の基盤整備</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をクリックします。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62</a:t>
            </a:fld>
            <a:endParaRPr kumimoji="1" lang="ja-JP" altLang="en-US"/>
          </a:p>
        </p:txBody>
      </p:sp>
    </p:spTree>
    <p:extLst>
      <p:ext uri="{BB962C8B-B14F-4D97-AF65-F5344CB8AC3E}">
        <p14:creationId xmlns:p14="http://schemas.microsoft.com/office/powerpoint/2010/main" val="17676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そのような意味を持つ「サービス」という商品は、モノ商品とは全く異なる特徴を持っています。</a:t>
            </a:r>
          </a:p>
          <a:p>
            <a:r>
              <a:rPr kumimoji="1" lang="ja-JP" altLang="en-US" dirty="0"/>
              <a:t>①サービスには形がない（無形性）という特徴は、消費者は形がない商品にお金を支払うということです。訪問看護に置き換えて言うと、利用者は訪問看護サービスを事前に試すことができません。経験した後でないと評価が難しく、そのサービスがわからないという特徴があります。</a:t>
            </a:r>
          </a:p>
          <a:p>
            <a:r>
              <a:rPr kumimoji="1" lang="ja-JP" altLang="en-US" dirty="0"/>
              <a:t>②サービスは生産される場所で消費される（生産と消費の同時性）という特徴は、看護の提供と看護の体験は同時に発生するということです。</a:t>
            </a:r>
          </a:p>
          <a:p>
            <a:r>
              <a:rPr kumimoji="1" lang="ja-JP" altLang="en-US" dirty="0"/>
              <a:t>③結果のみならず過程が重要である（結果と過程の等価的重要性）という特徴は、最も大切です。この本にはレストランの例で説明されていました。私たちがレストランに行く目的は「空腹を満たす」ためです。しかし、レストランのサービスに期待するのは「満腹になる」という結果のみならず、「食を楽しむ」というプロセスも含まれています。つまり、料理の見た目やレストランの雰囲気や会話などを楽しむこともそのサービスの質に影響してくるということです。看護に置き換えて言うと、患者は「病気を治す」という結果を求めて医療を受けます。治療をして「治す」という結果を患者に与えるのは医師です。しかし、患者がその病院や医療に満足感を得るのは医師の治療だけではないはずです。「治る過程」において、どのような看護やケアを受けたかも含めて、その医療サービスが評価されるのではないでしょうか。「看護は病気の回復過程に貢献する」「看護サービスは利用者の体験の質に決定的な影響を与える」とこの本には書かれていました。つまり、利用者が療養する中では、看護やケアのプロセスが大切で、訪問看護をどのように提供するかが看護サービスの質に関わってくるということです。</a:t>
            </a:r>
          </a:p>
          <a:p>
            <a:r>
              <a:rPr kumimoji="1" lang="ja-JP" altLang="en-US" dirty="0"/>
              <a:t>④顧客がサービス活動に参加する（顧客との共同生産）という特徴もあります。これは、良い効果をあげるには、利用者の積極的な参加が大切ということです。たとえば、退院指導、栄養指導、リハビリの場面などが考えられます。わかりやすいインフォームドコンセント、看護計画立案時に利用者に参加してもらうこと、実践した効果を利用者と共に確認することなどが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9</a:t>
            </a:fld>
            <a:endParaRPr kumimoji="1" lang="ja-JP" altLang="en-US"/>
          </a:p>
        </p:txBody>
      </p:sp>
    </p:spTree>
    <p:extLst>
      <p:ext uri="{BB962C8B-B14F-4D97-AF65-F5344CB8AC3E}">
        <p14:creationId xmlns:p14="http://schemas.microsoft.com/office/powerpoint/2010/main" val="21221109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ea typeface="HGSｺﾞｼｯｸM" panose="020B0600000000000000" pitchFamily="50" charset="-128"/>
              </a:rPr>
              <a:t>「評価項目」と「判断基準」が表示されます。</a:t>
            </a:r>
            <a:endParaRPr lang="en-US" altLang="ja-JP" dirty="0">
              <a:solidFill>
                <a:schemeClr val="tx1"/>
              </a:solidFill>
              <a:ea typeface="HGSｺﾞｼｯｸM" panose="020B0600000000000000" pitchFamily="50" charset="-128"/>
            </a:endParaRPr>
          </a:p>
          <a:p>
            <a:r>
              <a:rPr lang="ja-JP" altLang="en-US" dirty="0">
                <a:solidFill>
                  <a:schemeClr val="tx1"/>
                </a:solidFill>
                <a:ea typeface="HGSｺﾞｼｯｸM" panose="020B0600000000000000" pitchFamily="50" charset="-128"/>
              </a:rPr>
              <a:t>「評価の着眼点」や「評価の考え方と留意点」等をよく読んでから、</a:t>
            </a:r>
            <a:endParaRPr lang="en-US" altLang="ja-JP" dirty="0">
              <a:solidFill>
                <a:schemeClr val="tx1"/>
              </a:solidFill>
              <a:ea typeface="HGSｺﾞｼｯｸM" panose="020B0600000000000000" pitchFamily="50" charset="-128"/>
            </a:endParaRPr>
          </a:p>
          <a:p>
            <a:r>
              <a:rPr lang="ja-JP" altLang="en-US" dirty="0">
                <a:solidFill>
                  <a:schemeClr val="tx1"/>
                </a:solidFill>
                <a:ea typeface="HGSｺﾞｼｯｸM" panose="020B0600000000000000" pitchFamily="50" charset="-128"/>
              </a:rPr>
              <a:t>該当する判断基準の選択肢をチェックしてください。</a:t>
            </a:r>
            <a:endParaRPr lang="en-US" altLang="ja-JP" dirty="0">
              <a:solidFill>
                <a:schemeClr val="tx1"/>
              </a:solidFill>
              <a:ea typeface="HGS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63</a:t>
            </a:fld>
            <a:endParaRPr kumimoji="1" lang="ja-JP" altLang="en-US"/>
          </a:p>
        </p:txBody>
      </p:sp>
    </p:spTree>
    <p:extLst>
      <p:ext uri="{BB962C8B-B14F-4D97-AF65-F5344CB8AC3E}">
        <p14:creationId xmlns:p14="http://schemas.microsoft.com/office/powerpoint/2010/main" val="34083808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評価の着眼点</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評価の考え方と留意点</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をクリックすると、</a:t>
            </a:r>
            <a:endParaRPr lang="en-US" altLang="ja-JP" dirty="0">
              <a:solidFill>
                <a:schemeClr val="tx1"/>
              </a:solidFill>
              <a:ea typeface="HGSｺﾞｼｯｸM" panose="020B0600000000000000" pitchFamily="50" charset="-128"/>
            </a:endParaRPr>
          </a:p>
          <a:p>
            <a:r>
              <a:rPr lang="ja-JP" altLang="en-US" dirty="0">
                <a:solidFill>
                  <a:schemeClr val="tx1"/>
                </a:solidFill>
                <a:ea typeface="HGSｺﾞｼｯｸM" panose="020B0600000000000000" pitchFamily="50" charset="-128"/>
              </a:rPr>
              <a:t>「評価の着眼点」や「評価の考え方と留意点」の内容が確認できます。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64</a:t>
            </a:fld>
            <a:endParaRPr kumimoji="1" lang="ja-JP" altLang="en-US"/>
          </a:p>
        </p:txBody>
      </p:sp>
    </p:spTree>
    <p:extLst>
      <p:ext uri="{BB962C8B-B14F-4D97-AF65-F5344CB8AC3E}">
        <p14:creationId xmlns:p14="http://schemas.microsoft.com/office/powerpoint/2010/main" val="39095688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latin typeface="HGSｺﾞｼｯｸM" panose="020B0600000000000000" pitchFamily="50" charset="-128"/>
                <a:ea typeface="HGSｺﾞｼｯｸM" panose="020B0600000000000000" pitchFamily="50" charset="-128"/>
              </a:rPr>
              <a:t>気がついたことや課題等はメモに記載します。</a:t>
            </a:r>
            <a:endParaRPr lang="en-US" altLang="ja-JP" dirty="0">
              <a:solidFill>
                <a:schemeClr val="tx1"/>
              </a:solidFill>
              <a:latin typeface="HGSｺﾞｼｯｸM" panose="020B0600000000000000" pitchFamily="50" charset="-128"/>
              <a:ea typeface="HGSｺﾞｼｯｸM" panose="020B0600000000000000" pitchFamily="50" charset="-128"/>
            </a:endParaRPr>
          </a:p>
          <a:p>
            <a:r>
              <a:rPr lang="ja-JP" altLang="en-US" dirty="0">
                <a:solidFill>
                  <a:schemeClr val="tx1"/>
                </a:solidFill>
                <a:latin typeface="HGSｺﾞｼｯｸM" panose="020B0600000000000000" pitchFamily="50" charset="-128"/>
                <a:ea typeface="HGSｺﾞｼｯｸM" panose="020B0600000000000000" pitchFamily="50" charset="-128"/>
              </a:rPr>
              <a:t>具体的な改善策を考えるときに活用しましょう。</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65</a:t>
            </a:fld>
            <a:endParaRPr kumimoji="1" lang="ja-JP" altLang="en-US"/>
          </a:p>
        </p:txBody>
      </p:sp>
    </p:spTree>
    <p:extLst>
      <p:ext uri="{BB962C8B-B14F-4D97-AF65-F5344CB8AC3E}">
        <p14:creationId xmlns:p14="http://schemas.microsoft.com/office/powerpoint/2010/main" val="2518172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chemeClr val="tx1"/>
                </a:solidFill>
                <a:ea typeface="HGSｺﾞｼｯｸM" panose="020B0600000000000000" pitchFamily="50" charset="-128"/>
              </a:rPr>
              <a:t>42</a:t>
            </a:r>
            <a:r>
              <a:rPr lang="ja-JP" altLang="en-US" dirty="0">
                <a:solidFill>
                  <a:schemeClr val="tx1"/>
                </a:solidFill>
                <a:ea typeface="HGSｺﾞｼｯｸM" panose="020B0600000000000000" pitchFamily="50" charset="-128"/>
              </a:rPr>
              <a:t>項目全てチェックが終わりましたら</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次へ</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をクリックしてください。</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66</a:t>
            </a:fld>
            <a:endParaRPr kumimoji="1" lang="ja-JP" altLang="en-US"/>
          </a:p>
        </p:txBody>
      </p:sp>
    </p:spTree>
    <p:extLst>
      <p:ext uri="{BB962C8B-B14F-4D97-AF65-F5344CB8AC3E}">
        <p14:creationId xmlns:p14="http://schemas.microsoft.com/office/powerpoint/2010/main" val="20863639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次に指標の登録になります。</a:t>
            </a:r>
            <a:endParaRPr kumimoji="1" lang="en-US" altLang="ja-JP" dirty="0"/>
          </a:p>
          <a:p>
            <a:r>
              <a:rPr kumimoji="1" lang="ja-JP" altLang="en-US" dirty="0"/>
              <a:t>単位が月の箇所と年の箇所がありますので注意してください。</a:t>
            </a:r>
            <a:endParaRPr kumimoji="1" lang="en-US" altLang="ja-JP" dirty="0"/>
          </a:p>
          <a:p>
            <a:r>
              <a:rPr lang="ja-JP" altLang="en-US" dirty="0">
                <a:solidFill>
                  <a:schemeClr val="tx1"/>
                </a:solidFill>
                <a:ea typeface="HGSｺﾞｼｯｸM" panose="020B0600000000000000" pitchFamily="50" charset="-128"/>
              </a:rPr>
              <a:t>入力が終わりましたら、</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本登録</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67</a:t>
            </a:fld>
            <a:endParaRPr kumimoji="1" lang="ja-JP" altLang="en-US"/>
          </a:p>
        </p:txBody>
      </p:sp>
    </p:spTree>
    <p:extLst>
      <p:ext uri="{BB962C8B-B14F-4D97-AF65-F5344CB8AC3E}">
        <p14:creationId xmlns:p14="http://schemas.microsoft.com/office/powerpoint/2010/main" val="14520850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本登録ができますと、</a:t>
            </a:r>
            <a:r>
              <a:rPr lang="ja-JP" altLang="en-US" dirty="0">
                <a:solidFill>
                  <a:schemeClr val="tx1"/>
                </a:solidFill>
                <a:ea typeface="HGSｺﾞｼｯｸM" panose="020B0600000000000000" pitchFamily="50" charset="-128"/>
              </a:rPr>
              <a:t>自己評価データ分析が</a:t>
            </a:r>
            <a:r>
              <a:rPr kumimoji="1" lang="ja-JP" altLang="en-US" dirty="0"/>
              <a:t>利用可能となります。</a:t>
            </a:r>
            <a:endParaRPr kumimoji="1" lang="en-US" altLang="ja-JP" dirty="0"/>
          </a:p>
          <a:p>
            <a:endParaRPr kumimoji="1" lang="en-US" altLang="ja-JP" dirty="0"/>
          </a:p>
          <a:p>
            <a:r>
              <a:rPr kumimoji="1" lang="ja-JP" altLang="en-US" dirty="0"/>
              <a:t>まず、</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自己評価結果シート（エクセル）ダウンロード</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をクリックすると、</a:t>
            </a:r>
            <a:endParaRPr lang="en-US" altLang="ja-JP" dirty="0">
              <a:solidFill>
                <a:schemeClr val="tx1"/>
              </a:solidFill>
              <a:ea typeface="HGSｺﾞｼｯｸM" panose="020B0600000000000000" pitchFamily="50" charset="-128"/>
            </a:endParaRPr>
          </a:p>
          <a:p>
            <a:r>
              <a:rPr lang="ja-JP" altLang="en-US" dirty="0">
                <a:solidFill>
                  <a:schemeClr val="tx1"/>
                </a:solidFill>
                <a:ea typeface="HGSｺﾞｼｯｸM" panose="020B0600000000000000" pitchFamily="50" charset="-128"/>
              </a:rPr>
              <a:t>回答した自己評価結果をエクセルファイルでダウンロードできます。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68</a:t>
            </a:fld>
            <a:endParaRPr kumimoji="1" lang="ja-JP" altLang="en-US"/>
          </a:p>
        </p:txBody>
      </p:sp>
    </p:spTree>
    <p:extLst>
      <p:ext uri="{BB962C8B-B14F-4D97-AF65-F5344CB8AC3E}">
        <p14:creationId xmlns:p14="http://schemas.microsoft.com/office/powerpoint/2010/main" val="13569997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「判断基準」には選択した回答が表示されています。</a:t>
            </a:r>
            <a:endParaRPr kumimoji="1" lang="en-US" altLang="ja-JP" dirty="0"/>
          </a:p>
          <a:p>
            <a:r>
              <a:rPr kumimoji="1" lang="ja-JP" altLang="en-US" dirty="0"/>
              <a:t>「評価の着眼点」にはチェックがついた項目が■、チェックがつかなかった項目が□で表示されます。</a:t>
            </a:r>
            <a:endParaRPr kumimoji="1" lang="en-US" altLang="ja-JP" dirty="0"/>
          </a:p>
          <a:p>
            <a:endParaRPr kumimoji="1" lang="en-US" altLang="ja-JP" dirty="0"/>
          </a:p>
          <a:p>
            <a:r>
              <a:rPr kumimoji="1" lang="ja-JP" altLang="en-US" dirty="0"/>
              <a:t>「課題等」には「メモ」に記載された内容が表示されます。</a:t>
            </a:r>
            <a:endParaRPr kumimoji="1" lang="en-US" altLang="ja-JP" dirty="0"/>
          </a:p>
          <a:p>
            <a:endParaRPr kumimoji="1" lang="en-US" altLang="ja-JP" dirty="0"/>
          </a:p>
          <a:p>
            <a:r>
              <a:rPr kumimoji="1" lang="ja-JP" altLang="en-US" dirty="0"/>
              <a:t>課題を書き込む等ご自由にお使いください。</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69</a:t>
            </a:fld>
            <a:endParaRPr kumimoji="1" lang="ja-JP" altLang="en-US"/>
          </a:p>
        </p:txBody>
      </p:sp>
    </p:spTree>
    <p:extLst>
      <p:ext uri="{BB962C8B-B14F-4D97-AF65-F5344CB8AC3E}">
        <p14:creationId xmlns:p14="http://schemas.microsoft.com/office/powerpoint/2010/main" val="35475146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自己評価結果比較レーダーチャートダウンロード</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をクリックすると、評価結果と全国の結果のレーダーチャートを</a:t>
            </a:r>
            <a:r>
              <a:rPr lang="en-US" altLang="ja-JP" dirty="0">
                <a:solidFill>
                  <a:schemeClr val="tx1"/>
                </a:solidFill>
                <a:ea typeface="HGSｺﾞｼｯｸM" panose="020B0600000000000000" pitchFamily="50" charset="-128"/>
              </a:rPr>
              <a:t>PDF</a:t>
            </a:r>
            <a:r>
              <a:rPr lang="ja-JP" altLang="en-US" dirty="0">
                <a:solidFill>
                  <a:schemeClr val="tx1"/>
                </a:solidFill>
                <a:ea typeface="HGSｺﾞｼｯｸM" panose="020B0600000000000000" pitchFamily="50" charset="-128"/>
              </a:rPr>
              <a:t>ファイルでダウンロードできます。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70</a:t>
            </a:fld>
            <a:endParaRPr kumimoji="1" lang="ja-JP" altLang="en-US"/>
          </a:p>
        </p:txBody>
      </p:sp>
    </p:spTree>
    <p:extLst>
      <p:ext uri="{BB962C8B-B14F-4D97-AF65-F5344CB8AC3E}">
        <p14:creationId xmlns:p14="http://schemas.microsoft.com/office/powerpoint/2010/main" val="27100828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chemeClr val="tx1"/>
                </a:solidFill>
                <a:ea typeface="HGSｺﾞｼｯｸM" panose="020B0600000000000000" pitchFamily="50" charset="-128"/>
              </a:rPr>
              <a:t>10</a:t>
            </a:r>
            <a:r>
              <a:rPr lang="ja-JP" altLang="en-US" dirty="0">
                <a:solidFill>
                  <a:schemeClr val="tx1"/>
                </a:solidFill>
                <a:ea typeface="HGSｺﾞｼｯｸM" panose="020B0600000000000000" pitchFamily="50" charset="-128"/>
              </a:rPr>
              <a:t>項目での比較ができますので</a:t>
            </a:r>
            <a:endParaRPr lang="en-US" altLang="ja-JP" dirty="0">
              <a:solidFill>
                <a:schemeClr val="tx1"/>
              </a:solidFill>
              <a:ea typeface="HGSｺﾞｼｯｸM" panose="020B0600000000000000" pitchFamily="50" charset="-128"/>
            </a:endParaRPr>
          </a:p>
          <a:p>
            <a:r>
              <a:rPr lang="ja-JP" altLang="en-US" dirty="0">
                <a:solidFill>
                  <a:schemeClr val="tx1"/>
                </a:solidFill>
                <a:ea typeface="HGSｺﾞｼｯｸM" panose="020B0600000000000000" pitchFamily="50" charset="-128"/>
              </a:rPr>
              <a:t>比較したい項目をクリックします。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71</a:t>
            </a:fld>
            <a:endParaRPr kumimoji="1" lang="ja-JP" altLang="en-US"/>
          </a:p>
        </p:txBody>
      </p:sp>
    </p:spTree>
    <p:extLst>
      <p:ext uri="{BB962C8B-B14F-4D97-AF65-F5344CB8AC3E}">
        <p14:creationId xmlns:p14="http://schemas.microsoft.com/office/powerpoint/2010/main" val="899642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大項目の評価結果とレーダーチャートです。</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青のラインが自ステーションで、点線が全国の平均です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57358500-D381-446B-A6E6-3388BAA3F2D4}" type="slidenum">
              <a:rPr kumimoji="1" lang="ja-JP" altLang="en-US" smtClean="0"/>
              <a:t>72</a:t>
            </a:fld>
            <a:endParaRPr kumimoji="1" lang="ja-JP" altLang="en-US"/>
          </a:p>
        </p:txBody>
      </p:sp>
    </p:spTree>
    <p:extLst>
      <p:ext uri="{BB962C8B-B14F-4D97-AF65-F5344CB8AC3E}">
        <p14:creationId xmlns:p14="http://schemas.microsoft.com/office/powerpoint/2010/main" val="4092161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59569" y="4631531"/>
            <a:ext cx="5389563" cy="3884612"/>
          </a:xfrm>
        </p:spPr>
        <p:txBody>
          <a:bodyPr/>
          <a:lstStyle/>
          <a:p>
            <a:r>
              <a:rPr kumimoji="1" lang="ja-JP" altLang="en-US" dirty="0"/>
              <a:t>このような特徴をもった訪問看護サービスですが、私たちは看護サービスの品質を高めていくという意識を持つ必要があります。今のままで充分できているから現状維持でよいという考え方では競争に負けてしまいます。</a:t>
            </a:r>
            <a:endParaRPr kumimoji="1" lang="en-US" altLang="ja-JP" dirty="0"/>
          </a:p>
          <a:p>
            <a:r>
              <a:rPr kumimoji="1" lang="ja-JP" altLang="en-US" dirty="0"/>
              <a:t>では、サービスの品質はどのような要素で構成されているのでしょうか。</a:t>
            </a:r>
            <a:endParaRPr kumimoji="1" lang="en-US" altLang="ja-JP" dirty="0"/>
          </a:p>
          <a:p>
            <a:r>
              <a:rPr kumimoji="1" lang="ja-JP" altLang="en-US" dirty="0"/>
              <a:t>まず①信頼性で、約束したサービスについて任せられ、正確に実行する能力です。</a:t>
            </a:r>
          </a:p>
          <a:p>
            <a:r>
              <a:rPr kumimoji="1" lang="ja-JP" altLang="en-US" dirty="0"/>
              <a:t>次に②反応性で、サービスを実施するうえでの従業員のやる気と迅速性です。</a:t>
            </a:r>
            <a:endParaRPr kumimoji="1" lang="en-US" altLang="ja-JP" dirty="0"/>
          </a:p>
          <a:p>
            <a:r>
              <a:rPr kumimoji="1" lang="ja-JP" altLang="en-US" dirty="0"/>
              <a:t>次に③確信性で、従業員の知識や礼儀正しさ、安心感を生む能力です。</a:t>
            </a:r>
          </a:p>
          <a:p>
            <a:r>
              <a:rPr kumimoji="1" lang="ja-JP" altLang="en-US" dirty="0"/>
              <a:t>そして④共感性で、顧客の気持ちへの感受性の高さです。</a:t>
            </a:r>
          </a:p>
          <a:p>
            <a:r>
              <a:rPr kumimoji="1" lang="ja-JP" altLang="en-US" dirty="0"/>
              <a:t>最後に⑤物的要素で、建物、設備、備品、道具、従業員の服装、パンフレット類などです。</a:t>
            </a:r>
            <a:endParaRPr kumimoji="1" lang="en-US" altLang="ja-JP" dirty="0"/>
          </a:p>
          <a:p>
            <a:r>
              <a:rPr kumimoji="1" lang="ja-JP" altLang="en-US" dirty="0"/>
              <a:t>どれも当たり前のことですが、自分が管理している事業所を振り返ってみたときに、本当にきちんと整えられているでしょうか？</a:t>
            </a:r>
            <a:endParaRPr kumimoji="1" lang="en-US" altLang="ja-JP" dirty="0"/>
          </a:p>
          <a:p>
            <a:r>
              <a:rPr kumimoji="1" lang="ja-JP" altLang="en-US" dirty="0"/>
              <a:t>この中で私が最も重要だと思うのは④共感性です。この“感受性の高さ”について、私がステーションの管理者をしていた時、どうしたらスタッフの感受性を高めることができるのかをよく考えていました。</a:t>
            </a:r>
            <a:endParaRPr kumimoji="1" lang="en-US" altLang="ja-JP" dirty="0"/>
          </a:p>
          <a:p>
            <a:r>
              <a:rPr kumimoji="1" lang="ja-JP" altLang="en-US" dirty="0"/>
              <a:t>そして、このスライドを作っているときに思い出した遠い記憶があります。私が看護学生だった頃（もう何十年も前のこと）、病院の実習指導をしてくれた病棟の看護師さんに言われたことです。実習最後の日に「看護婦は頭と手と心が揃っていないと良い看護婦とは言えない。そんな看護婦になってください。」と言われました。その時はあまりよく意味がわからなかったのですが、今でも思い出せるということはとても印象的に私の心を揺さぶった言葉だったのだと思います。つまり「頭」とは“知識”、「手」とは“技術”、「心」とは“感受性”です。どんなに知識があって医療処置が上手な看護師でも優しく気持ちを汲み取ってくれる人でなければ嫌です。逆にどんなに優しくても技術が下手な看護師は嫌です。頭と手と心の</a:t>
            </a:r>
            <a:r>
              <a:rPr kumimoji="1" lang="en-US" altLang="ja-JP" dirty="0"/>
              <a:t>3</a:t>
            </a:r>
            <a:r>
              <a:rPr kumimoji="1" lang="ja-JP" altLang="en-US" dirty="0"/>
              <a:t>つが揃って初めて質の良い看護師なのです。私の大切な思い出をシェアさえていただきました。</a:t>
            </a:r>
          </a:p>
          <a:p>
            <a:r>
              <a:rPr kumimoji="1" lang="ja-JP" altLang="en-US" dirty="0"/>
              <a:t>このような要素を整え、看護サービスの品質を向上させていくことで、利用者だけでなく、ケアマネジャーや関係機関からの評価も高まり、選ばれる訪問看護ステーションになりましょう。</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10</a:t>
            </a:fld>
            <a:endParaRPr kumimoji="1" lang="ja-JP" altLang="en-US"/>
          </a:p>
        </p:txBody>
      </p:sp>
    </p:spTree>
    <p:extLst>
      <p:ext uri="{BB962C8B-B14F-4D97-AF65-F5344CB8AC3E}">
        <p14:creationId xmlns:p14="http://schemas.microsoft.com/office/powerpoint/2010/main" val="11909046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中項目の評価結果とレーダーチャートです。</a:t>
            </a:r>
            <a:endParaRPr lang="en-US" altLang="ja-JP"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rPr>
              <a:t>自ステーションの特徴が見えてきます。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7358500-D381-446B-A6E6-3388BAA3F2D4}" type="slidenum">
              <a:rPr kumimoji="1" lang="ja-JP" altLang="en-US" smtClean="0"/>
              <a:t>73</a:t>
            </a:fld>
            <a:endParaRPr kumimoji="1" lang="ja-JP" altLang="en-US"/>
          </a:p>
        </p:txBody>
      </p:sp>
    </p:spTree>
    <p:extLst>
      <p:ext uri="{BB962C8B-B14F-4D97-AF65-F5344CB8AC3E}">
        <p14:creationId xmlns:p14="http://schemas.microsoft.com/office/powerpoint/2010/main" val="33119290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入力履歴照会</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をクリックすると、過去の評価結果を確認することができます。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74</a:t>
            </a:fld>
            <a:endParaRPr kumimoji="1" lang="ja-JP" altLang="en-US"/>
          </a:p>
        </p:txBody>
      </p:sp>
    </p:spTree>
    <p:extLst>
      <p:ext uri="{BB962C8B-B14F-4D97-AF65-F5344CB8AC3E}">
        <p14:creationId xmlns:p14="http://schemas.microsoft.com/office/powerpoint/2010/main" val="7163767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j-lt"/>
                <a:ea typeface="+mn-ea"/>
                <a:cs typeface="+mn-cs"/>
              </a:rPr>
              <a:t>【経年データ照会】をクリックすると、経年の評価結果を確認することができます。</a:t>
            </a:r>
            <a:endParaRPr lang="ja-JP" altLang="en-US" dirty="0">
              <a:solidFill>
                <a:schemeClr val="tx1"/>
              </a:solidFill>
              <a:latin typeface="+mj-lt"/>
              <a:ea typeface="HGS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75</a:t>
            </a:fld>
            <a:endParaRPr kumimoji="1" lang="ja-JP" altLang="en-US"/>
          </a:p>
        </p:txBody>
      </p:sp>
    </p:spTree>
    <p:extLst>
      <p:ext uri="{BB962C8B-B14F-4D97-AF65-F5344CB8AC3E}">
        <p14:creationId xmlns:p14="http://schemas.microsoft.com/office/powerpoint/2010/main" val="23227392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ea typeface="HGSｺﾞｼｯｸM" panose="020B0600000000000000" pitchFamily="50" charset="-128"/>
              </a:rPr>
              <a:t>ＴＯＰ画面で、</a:t>
            </a:r>
            <a:endParaRPr lang="en-US" altLang="ja-JP" dirty="0">
              <a:solidFill>
                <a:schemeClr val="tx1"/>
              </a:solidFill>
              <a:ea typeface="HGSｺﾞｼｯｸM" panose="020B0600000000000000" pitchFamily="50" charset="-128"/>
            </a:endParaRPr>
          </a:p>
          <a:p>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スタッフ</a:t>
            </a:r>
            <a:r>
              <a:rPr lang="en-US" altLang="ja-JP" dirty="0">
                <a:solidFill>
                  <a:schemeClr val="tx1"/>
                </a:solidFill>
                <a:ea typeface="HGSｺﾞｼｯｸM" panose="020B0600000000000000" pitchFamily="50" charset="-128"/>
              </a:rPr>
              <a:t>ID</a:t>
            </a:r>
            <a:r>
              <a:rPr lang="ja-JP" altLang="en-US" dirty="0">
                <a:solidFill>
                  <a:schemeClr val="tx1"/>
                </a:solidFill>
                <a:ea typeface="HGSｺﾞｼｯｸM" panose="020B0600000000000000" pitchFamily="50" charset="-128"/>
              </a:rPr>
              <a:t>発行</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をクリックします。</a:t>
            </a:r>
            <a:endParaRPr lang="en-US" altLang="ja-JP" dirty="0">
              <a:solidFill>
                <a:schemeClr val="tx1"/>
              </a:solidFill>
              <a:ea typeface="HGSｺﾞｼｯｸM" panose="020B0600000000000000" pitchFamily="50" charset="-128"/>
            </a:endParaRPr>
          </a:p>
          <a:p>
            <a:r>
              <a:rPr lang="ja-JP" altLang="en-US" dirty="0">
                <a:solidFill>
                  <a:schemeClr val="tx1"/>
                </a:solidFill>
                <a:ea typeface="HGSｺﾞｼｯｸM" panose="020B0600000000000000" pitchFamily="50" charset="-128"/>
              </a:rPr>
              <a:t>スタッフ</a:t>
            </a:r>
            <a:r>
              <a:rPr lang="en-US" altLang="ja-JP" dirty="0">
                <a:solidFill>
                  <a:schemeClr val="tx1"/>
                </a:solidFill>
                <a:ea typeface="HGSｺﾞｼｯｸM" panose="020B0600000000000000" pitchFamily="50" charset="-128"/>
              </a:rPr>
              <a:t>ID</a:t>
            </a:r>
            <a:r>
              <a:rPr lang="ja-JP" altLang="en-US" dirty="0">
                <a:solidFill>
                  <a:schemeClr val="tx1"/>
                </a:solidFill>
                <a:ea typeface="HGSｺﾞｼｯｸM" panose="020B0600000000000000" pitchFamily="50" charset="-128"/>
              </a:rPr>
              <a:t>発行の画面になったら</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新規</a:t>
            </a:r>
            <a:r>
              <a:rPr lang="en-US" altLang="ja-JP" dirty="0">
                <a:solidFill>
                  <a:schemeClr val="tx1"/>
                </a:solidFill>
                <a:ea typeface="HGSｺﾞｼｯｸM" panose="020B0600000000000000" pitchFamily="50" charset="-128"/>
              </a:rPr>
              <a:t>ID</a:t>
            </a:r>
            <a:r>
              <a:rPr lang="ja-JP" altLang="en-US" dirty="0">
                <a:solidFill>
                  <a:schemeClr val="tx1"/>
                </a:solidFill>
                <a:ea typeface="HGSｺﾞｼｯｸM" panose="020B0600000000000000" pitchFamily="50" charset="-128"/>
              </a:rPr>
              <a:t>発行</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をクリックし、表示された</a:t>
            </a:r>
            <a:r>
              <a:rPr lang="en-US" altLang="ja-JP" dirty="0">
                <a:solidFill>
                  <a:schemeClr val="tx1"/>
                </a:solidFill>
                <a:ea typeface="HGSｺﾞｼｯｸM" panose="020B0600000000000000" pitchFamily="50" charset="-128"/>
              </a:rPr>
              <a:t>ID</a:t>
            </a:r>
            <a:r>
              <a:rPr lang="ja-JP" altLang="en-US" dirty="0">
                <a:solidFill>
                  <a:schemeClr val="tx1"/>
                </a:solidFill>
                <a:ea typeface="HGSｺﾞｼｯｸM" panose="020B0600000000000000" pitchFamily="50" charset="-128"/>
              </a:rPr>
              <a:t>をスタッフに伝えます。</a:t>
            </a:r>
            <a:endParaRPr lang="en-US" altLang="ja-JP" dirty="0">
              <a:solidFill>
                <a:schemeClr val="tx1"/>
              </a:solidFill>
              <a:ea typeface="HGSｺﾞｼｯｸM" panose="020B0600000000000000" pitchFamily="50" charset="-128"/>
            </a:endParaRPr>
          </a:p>
          <a:p>
            <a:endParaRPr lang="en-US" altLang="ja-JP" dirty="0">
              <a:solidFill>
                <a:schemeClr val="tx1"/>
              </a:solidFill>
              <a:ea typeface="HGSｺﾞｼｯｸM" panose="020B0600000000000000" pitchFamily="50" charset="-128"/>
            </a:endParaRPr>
          </a:p>
          <a:p>
            <a:r>
              <a:rPr lang="ja-JP" altLang="en-US" dirty="0">
                <a:solidFill>
                  <a:schemeClr val="tx1"/>
                </a:solidFill>
                <a:ea typeface="HGSｺﾞｼｯｸM" panose="020B0600000000000000" pitchFamily="50" charset="-128"/>
              </a:rPr>
              <a:t>管理者は、スタッフ個人が特定できないよう気をつけましょう。</a:t>
            </a:r>
            <a:endParaRPr lang="en-US" altLang="ja-JP" dirty="0">
              <a:solidFill>
                <a:schemeClr val="tx1"/>
              </a:solidFill>
              <a:ea typeface="HGSｺﾞｼｯｸM" panose="020B0600000000000000" pitchFamily="50" charset="-128"/>
            </a:endParaRPr>
          </a:p>
          <a:p>
            <a:pPr algn="l">
              <a:spcAft>
                <a:spcPts val="0"/>
              </a:spcAft>
            </a:pPr>
            <a:r>
              <a:rPr lang="ja-JP" altLang="ja-JP" kern="100" dirty="0">
                <a:effectLst/>
                <a:ea typeface="HGｺﾞｼｯｸM" panose="020B0609000000000000" pitchFamily="49" charset="-128"/>
                <a:cs typeface="Times New Roman" panose="02020603050405020304" pitchFamily="18" charset="0"/>
              </a:rPr>
              <a:t>どの</a:t>
            </a:r>
            <a:r>
              <a:rPr lang="en-US" altLang="ja-JP" kern="100" dirty="0">
                <a:effectLst/>
                <a:ea typeface="HGｺﾞｼｯｸM" panose="020B0609000000000000" pitchFamily="49" charset="-128"/>
                <a:cs typeface="Times New Roman" panose="02020603050405020304" pitchFamily="18" charset="0"/>
              </a:rPr>
              <a:t>ID</a:t>
            </a:r>
            <a:r>
              <a:rPr lang="ja-JP" altLang="ja-JP" kern="100" dirty="0">
                <a:effectLst/>
                <a:ea typeface="HGｺﾞｼｯｸM" panose="020B0609000000000000" pitchFamily="49" charset="-128"/>
                <a:cs typeface="Times New Roman" panose="02020603050405020304" pitchFamily="18" charset="0"/>
              </a:rPr>
              <a:t>を誰に渡したか把握できないよう、メモ等記録に残さないように</a:t>
            </a:r>
            <a:r>
              <a:rPr lang="ja-JP" altLang="en-US" kern="100" dirty="0">
                <a:effectLst/>
                <a:ea typeface="HGｺﾞｼｯｸM" panose="020B0609000000000000" pitchFamily="49" charset="-128"/>
                <a:cs typeface="Times New Roman" panose="02020603050405020304" pitchFamily="18" charset="0"/>
              </a:rPr>
              <a:t>し</a:t>
            </a:r>
            <a:r>
              <a:rPr lang="ja-JP" altLang="ja-JP" kern="100" dirty="0">
                <a:effectLst/>
                <a:ea typeface="HGｺﾞｼｯｸM" panose="020B0609000000000000" pitchFamily="49" charset="-128"/>
                <a:cs typeface="Times New Roman" panose="02020603050405020304" pitchFamily="18" charset="0"/>
              </a:rPr>
              <a:t>ま</a:t>
            </a:r>
            <a:r>
              <a:rPr lang="ja-JP" altLang="en-US" kern="100" dirty="0">
                <a:effectLst/>
                <a:ea typeface="HGｺﾞｼｯｸM" panose="020B0609000000000000" pitchFamily="49" charset="-128"/>
                <a:cs typeface="Times New Roman" panose="02020603050405020304" pitchFamily="18" charset="0"/>
              </a:rPr>
              <a:t>す</a:t>
            </a:r>
            <a:r>
              <a:rPr lang="ja-JP" altLang="ja-JP" kern="100" dirty="0">
                <a:effectLst/>
                <a:ea typeface="HGｺﾞｼｯｸM" panose="020B0609000000000000" pitchFamily="49" charset="-128"/>
                <a:cs typeface="Times New Roman" panose="02020603050405020304" pitchFamily="18" charset="0"/>
              </a:rPr>
              <a:t>。</a:t>
            </a:r>
            <a:endParaRPr lang="ja-JP" altLang="ja-JP" kern="100" dirty="0">
              <a:effectLst/>
              <a:ea typeface="ＭＳ 明朝" panose="02020609040205080304" pitchFamily="17" charset="-128"/>
              <a:cs typeface="Times New Roman" panose="02020603050405020304" pitchFamily="18" charset="0"/>
            </a:endParaRPr>
          </a:p>
          <a:p>
            <a:pPr algn="l">
              <a:spcAft>
                <a:spcPts val="0"/>
              </a:spcAft>
            </a:pPr>
            <a:r>
              <a:rPr lang="ja-JP" altLang="ja-JP" kern="100" dirty="0">
                <a:effectLst/>
                <a:ea typeface="HGｺﾞｼｯｸM" panose="020B0609000000000000" pitchFamily="49" charset="-128"/>
                <a:cs typeface="Times New Roman" panose="02020603050405020304" pitchFamily="18" charset="0"/>
              </a:rPr>
              <a:t>スタッフが</a:t>
            </a:r>
            <a:r>
              <a:rPr lang="en-US" altLang="ja-JP" kern="100" dirty="0">
                <a:effectLst/>
                <a:ea typeface="HGｺﾞｼｯｸM" panose="020B0609000000000000" pitchFamily="49" charset="-128"/>
                <a:cs typeface="Times New Roman" panose="02020603050405020304" pitchFamily="18" charset="0"/>
              </a:rPr>
              <a:t>ID</a:t>
            </a:r>
            <a:r>
              <a:rPr lang="ja-JP" altLang="ja-JP" kern="100" dirty="0">
                <a:effectLst/>
                <a:ea typeface="HGｺﾞｼｯｸM" panose="020B0609000000000000" pitchFamily="49" charset="-128"/>
                <a:cs typeface="Times New Roman" panose="02020603050405020304" pitchFamily="18" charset="0"/>
              </a:rPr>
              <a:t>を忘れてしまった場合は、再度新しい</a:t>
            </a:r>
            <a:r>
              <a:rPr lang="en-US" altLang="ja-JP" kern="100" dirty="0">
                <a:effectLst/>
                <a:ea typeface="HGｺﾞｼｯｸM" panose="020B0609000000000000" pitchFamily="49" charset="-128"/>
                <a:cs typeface="Times New Roman" panose="02020603050405020304" pitchFamily="18" charset="0"/>
              </a:rPr>
              <a:t>ID</a:t>
            </a:r>
            <a:r>
              <a:rPr lang="ja-JP" altLang="ja-JP" kern="100" dirty="0">
                <a:effectLst/>
                <a:ea typeface="HGｺﾞｼｯｸM" panose="020B0609000000000000" pitchFamily="49" charset="-128"/>
                <a:cs typeface="Times New Roman" panose="02020603050405020304" pitchFamily="18" charset="0"/>
              </a:rPr>
              <a:t>を発行するようにしましょう。</a:t>
            </a:r>
            <a:endParaRPr lang="ja-JP" altLang="ja-JP" kern="100" dirty="0">
              <a:effectLst/>
              <a:ea typeface="ＭＳ 明朝" panose="02020609040205080304" pitchFamily="17" charset="-128"/>
              <a:cs typeface="Times New Roman" panose="02020603050405020304" pitchFamily="18" charset="0"/>
            </a:endParaRPr>
          </a:p>
          <a:p>
            <a:endParaRPr lang="ja-JP" altLang="en-US" dirty="0">
              <a:solidFill>
                <a:schemeClr val="tx1"/>
              </a:solidFill>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76</a:t>
            </a:fld>
            <a:endParaRPr kumimoji="1" lang="ja-JP" altLang="en-US"/>
          </a:p>
        </p:txBody>
      </p:sp>
    </p:spTree>
    <p:extLst>
      <p:ext uri="{BB962C8B-B14F-4D97-AF65-F5344CB8AC3E}">
        <p14:creationId xmlns:p14="http://schemas.microsoft.com/office/powerpoint/2010/main" val="5260793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ea typeface="HGSｺﾞｼｯｸM" panose="020B0600000000000000" pitchFamily="50" charset="-128"/>
              </a:rPr>
              <a:t>ログインページの左下にある</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スタッフの方はこちら</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をクリックしてください。</a:t>
            </a:r>
          </a:p>
          <a:p>
            <a:r>
              <a:rPr lang="ja-JP" altLang="en-US" dirty="0">
                <a:solidFill>
                  <a:schemeClr val="tx1"/>
                </a:solidFill>
                <a:ea typeface="HGSｺﾞｼｯｸM" panose="020B0600000000000000" pitchFamily="50" charset="-128"/>
              </a:rPr>
              <a:t>スタッフログインの画面になりまたら、管理者からもらった</a:t>
            </a:r>
            <a:r>
              <a:rPr lang="en-US" altLang="ja-JP" dirty="0">
                <a:solidFill>
                  <a:schemeClr val="tx1"/>
                </a:solidFill>
                <a:ea typeface="HGSｺﾞｼｯｸM" panose="020B0600000000000000" pitchFamily="50" charset="-128"/>
              </a:rPr>
              <a:t>ID</a:t>
            </a:r>
            <a:r>
              <a:rPr lang="ja-JP" altLang="en-US" dirty="0">
                <a:solidFill>
                  <a:schemeClr val="tx1"/>
                </a:solidFill>
                <a:ea typeface="HGSｺﾞｼｯｸM" panose="020B0600000000000000" pitchFamily="50" charset="-128"/>
              </a:rPr>
              <a:t>を入力し、</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ログイン</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をクリックします。</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77</a:t>
            </a:fld>
            <a:endParaRPr kumimoji="1" lang="ja-JP" altLang="en-US"/>
          </a:p>
        </p:txBody>
      </p:sp>
    </p:spTree>
    <p:extLst>
      <p:ext uri="{BB962C8B-B14F-4D97-AF65-F5344CB8AC3E}">
        <p14:creationId xmlns:p14="http://schemas.microsoft.com/office/powerpoint/2010/main" val="42336740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chemeClr val="tx1"/>
                </a:solidFill>
                <a:ea typeface="HGSｺﾞｼｯｸM" panose="020B0600000000000000" pitchFamily="50" charset="-128"/>
              </a:rPr>
              <a:t>自己評価の枠組みは５つの大項目で構成されています。そのうち、スタッフの方が回答できるのは</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５．指標</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を除いた１～４までです。</a:t>
            </a:r>
          </a:p>
          <a:p>
            <a:r>
              <a:rPr lang="ja-JP" altLang="en-US" dirty="0">
                <a:solidFill>
                  <a:schemeClr val="tx1"/>
                </a:solidFill>
                <a:ea typeface="HGSｺﾞｼｯｸM" panose="020B0600000000000000" pitchFamily="50" charset="-128"/>
              </a:rPr>
              <a:t>順に評価する場合は、</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１．事業所運営の基盤整備</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をクリックします。</a:t>
            </a:r>
            <a:endParaRPr lang="en-US" altLang="ja-JP" dirty="0">
              <a:solidFill>
                <a:schemeClr val="tx1"/>
              </a:solidFill>
              <a:ea typeface="HGSｺﾞｼｯｸM" panose="020B0600000000000000" pitchFamily="50" charset="-128"/>
            </a:endParaRPr>
          </a:p>
          <a:p>
            <a:endParaRPr lang="en-US" altLang="ja-JP" dirty="0">
              <a:solidFill>
                <a:schemeClr val="tx1"/>
              </a:solidFill>
              <a:ea typeface="HGSｺﾞｼｯｸM" panose="020B0600000000000000" pitchFamily="50" charset="-128"/>
            </a:endParaRPr>
          </a:p>
          <a:p>
            <a:r>
              <a:rPr lang="ja-JP" altLang="en-US" dirty="0">
                <a:solidFill>
                  <a:schemeClr val="tx1"/>
                </a:solidFill>
                <a:ea typeface="HGSｺﾞｼｯｸM" panose="020B0600000000000000" pitchFamily="50" charset="-128"/>
              </a:rPr>
              <a:t>評価方法は管理者と変わりませんので、スライド</a:t>
            </a:r>
            <a:r>
              <a:rPr lang="en-US" altLang="ja-JP" dirty="0">
                <a:solidFill>
                  <a:schemeClr val="tx1"/>
                </a:solidFill>
                <a:ea typeface="HGSｺﾞｼｯｸM" panose="020B0600000000000000" pitchFamily="50" charset="-128"/>
              </a:rPr>
              <a:t>63</a:t>
            </a:r>
            <a:r>
              <a:rPr lang="ja-JP" altLang="en-US" dirty="0">
                <a:solidFill>
                  <a:schemeClr val="tx1"/>
                </a:solidFill>
                <a:ea typeface="HGSｺﾞｼｯｸM" panose="020B0600000000000000" pitchFamily="50" charset="-128"/>
              </a:rPr>
              <a:t>～</a:t>
            </a:r>
            <a:r>
              <a:rPr lang="en-US" altLang="ja-JP" dirty="0">
                <a:solidFill>
                  <a:schemeClr val="tx1"/>
                </a:solidFill>
                <a:ea typeface="HGSｺﾞｼｯｸM" panose="020B0600000000000000" pitchFamily="50" charset="-128"/>
              </a:rPr>
              <a:t>65</a:t>
            </a:r>
            <a:r>
              <a:rPr lang="ja-JP" altLang="en-US" dirty="0">
                <a:solidFill>
                  <a:schemeClr val="tx1"/>
                </a:solidFill>
                <a:ea typeface="HGSｺﾞｼｯｸM" panose="020B0600000000000000" pitchFamily="50" charset="-128"/>
              </a:rPr>
              <a:t>を参考にしてください。</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78</a:t>
            </a:fld>
            <a:endParaRPr kumimoji="1" lang="ja-JP" altLang="en-US"/>
          </a:p>
        </p:txBody>
      </p:sp>
    </p:spTree>
    <p:extLst>
      <p:ext uri="{BB962C8B-B14F-4D97-AF65-F5344CB8AC3E}">
        <p14:creationId xmlns:p14="http://schemas.microsoft.com/office/powerpoint/2010/main" val="2456819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入力履歴照会</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をクリックすると、スタッフの自己評価結果を確認することができます。</a:t>
            </a:r>
            <a:endParaRPr lang="en-US" altLang="ja-JP" dirty="0">
              <a:solidFill>
                <a:schemeClr val="tx1"/>
              </a:solidFill>
              <a:ea typeface="HGSｺﾞｼｯｸM" panose="020B0600000000000000" pitchFamily="50" charset="-128"/>
            </a:endParaRPr>
          </a:p>
          <a:p>
            <a:endParaRPr lang="en-US" altLang="ja-JP" dirty="0">
              <a:solidFill>
                <a:schemeClr val="tx1"/>
              </a:solidFill>
              <a:ea typeface="HGSｺﾞｼｯｸM" panose="020B0600000000000000" pitchFamily="50" charset="-128"/>
            </a:endParaRPr>
          </a:p>
          <a:p>
            <a:r>
              <a:rPr lang="ja-JP" altLang="en-US" kern="100" dirty="0">
                <a:ea typeface="HGｺﾞｼｯｸM" panose="020B0609000000000000" pitchFamily="49" charset="-128"/>
                <a:cs typeface="Times New Roman" panose="02020603050405020304" pitchFamily="18" charset="0"/>
              </a:rPr>
              <a:t>個人が特定できないように、入力履歴照会はランダムに表示されます。</a:t>
            </a:r>
          </a:p>
          <a:p>
            <a:r>
              <a:rPr lang="ja-JP" altLang="en-US" kern="100" dirty="0">
                <a:ea typeface="HGｺﾞｼｯｸM" panose="020B0609000000000000" pitchFamily="49" charset="-128"/>
                <a:cs typeface="Times New Roman" panose="02020603050405020304" pitchFamily="18" charset="0"/>
              </a:rPr>
              <a:t>どのスタッフが本登録できていて、どのスタッフが仮登録なのか等わからないようになっています。</a:t>
            </a:r>
          </a:p>
          <a:p>
            <a:endParaRPr lang="ja-JP" altLang="en-US" dirty="0">
              <a:solidFill>
                <a:schemeClr val="tx1"/>
              </a:solidFill>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79</a:t>
            </a:fld>
            <a:endParaRPr kumimoji="1" lang="ja-JP" altLang="en-US"/>
          </a:p>
        </p:txBody>
      </p:sp>
    </p:spTree>
    <p:extLst>
      <p:ext uri="{BB962C8B-B14F-4D97-AF65-F5344CB8AC3E}">
        <p14:creationId xmlns:p14="http://schemas.microsoft.com/office/powerpoint/2010/main" val="12107106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入力回答集計</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をクリックすると、回答したスタッフの自己評価結果を確認することができます。</a:t>
            </a:r>
          </a:p>
          <a:p>
            <a:endParaRPr lang="en-US" altLang="ja-JP" dirty="0">
              <a:solidFill>
                <a:schemeClr val="tx1"/>
              </a:solidFill>
              <a:ea typeface="HGSｺﾞｼｯｸM" panose="020B0600000000000000" pitchFamily="50" charset="-128"/>
            </a:endParaRPr>
          </a:p>
          <a:p>
            <a:r>
              <a:rPr lang="ja-JP" altLang="en-US" kern="100" dirty="0">
                <a:ea typeface="HGｺﾞｼｯｸM" panose="020B0609000000000000" pitchFamily="49" charset="-128"/>
                <a:cs typeface="Times New Roman" panose="02020603050405020304" pitchFamily="18" charset="0"/>
              </a:rPr>
              <a:t>個人が特定できないように、スタッフ回答集計はランダムに表示されます。</a:t>
            </a:r>
          </a:p>
          <a:p>
            <a:r>
              <a:rPr lang="ja-JP" altLang="en-US" kern="100" dirty="0">
                <a:ea typeface="HGｺﾞｼｯｸM" panose="020B0609000000000000" pitchFamily="49" charset="-128"/>
                <a:cs typeface="Times New Roman" panose="02020603050405020304" pitchFamily="18" charset="0"/>
              </a:rPr>
              <a:t>誰が入力したかは評価結果からわからないようになっています。</a:t>
            </a:r>
          </a:p>
          <a:p>
            <a:endParaRPr lang="ja-JP" altLang="en-US" dirty="0">
              <a:solidFill>
                <a:schemeClr val="tx1"/>
              </a:solidFill>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80</a:t>
            </a:fld>
            <a:endParaRPr kumimoji="1" lang="ja-JP" altLang="en-US"/>
          </a:p>
        </p:txBody>
      </p:sp>
    </p:spTree>
    <p:extLst>
      <p:ext uri="{BB962C8B-B14F-4D97-AF65-F5344CB8AC3E}">
        <p14:creationId xmlns:p14="http://schemas.microsoft.com/office/powerpoint/2010/main" val="37026030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スタッフ着眼点チェック割合</a:t>
            </a:r>
            <a:r>
              <a:rPr lang="en-US" altLang="ja-JP" dirty="0">
                <a:solidFill>
                  <a:schemeClr val="tx1"/>
                </a:solidFill>
                <a:ea typeface="HGSｺﾞｼｯｸM" panose="020B0600000000000000" pitchFamily="50" charset="-128"/>
              </a:rPr>
              <a:t>】</a:t>
            </a:r>
            <a:r>
              <a:rPr lang="ja-JP" altLang="en-US" dirty="0">
                <a:solidFill>
                  <a:schemeClr val="tx1"/>
                </a:solidFill>
                <a:ea typeface="HGSｺﾞｼｯｸM" panose="020B0600000000000000" pitchFamily="50" charset="-128"/>
              </a:rPr>
              <a:t>をクリックすると、着眼点チェック割合の</a:t>
            </a:r>
            <a:r>
              <a:rPr lang="en-US" altLang="ja-JP" dirty="0">
                <a:solidFill>
                  <a:schemeClr val="tx1"/>
                </a:solidFill>
                <a:ea typeface="HGSｺﾞｼｯｸM" panose="020B0600000000000000" pitchFamily="50" charset="-128"/>
              </a:rPr>
              <a:t>PDF</a:t>
            </a:r>
            <a:r>
              <a:rPr lang="ja-JP" altLang="en-US" dirty="0">
                <a:solidFill>
                  <a:schemeClr val="tx1"/>
                </a:solidFill>
                <a:ea typeface="HGSｺﾞｼｯｸM" panose="020B0600000000000000" pitchFamily="50" charset="-128"/>
              </a:rPr>
              <a:t>ファイルがダウンロードできます。</a:t>
            </a:r>
          </a:p>
          <a:p>
            <a:endParaRPr lang="ja-JP" altLang="en-US" dirty="0">
              <a:solidFill>
                <a:schemeClr val="tx1"/>
              </a:solidFill>
              <a:latin typeface="HGSｺﾞｼｯｸM" panose="020B0600000000000000" pitchFamily="50" charset="-128"/>
              <a:ea typeface="HGS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81</a:t>
            </a:fld>
            <a:endParaRPr kumimoji="1" lang="ja-JP" altLang="en-US"/>
          </a:p>
        </p:txBody>
      </p:sp>
    </p:spTree>
    <p:extLst>
      <p:ext uri="{BB962C8B-B14F-4D97-AF65-F5344CB8AC3E}">
        <p14:creationId xmlns:p14="http://schemas.microsoft.com/office/powerpoint/2010/main" val="39147532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最後に、お願いがあります。</a:t>
            </a:r>
            <a:endParaRPr kumimoji="1" lang="en-US" altLang="ja-JP" dirty="0"/>
          </a:p>
          <a:p>
            <a:pPr marL="0" indent="0">
              <a:buNone/>
            </a:pPr>
            <a:r>
              <a:rPr kumimoji="1" lang="ja-JP" altLang="en-US" dirty="0"/>
              <a:t>ガイドライン</a:t>
            </a:r>
            <a:r>
              <a:rPr lang="ja-JP" altLang="en-US" dirty="0"/>
              <a:t>や自己評価</a:t>
            </a:r>
            <a:r>
              <a:rPr lang="en-US" altLang="ja-JP" dirty="0"/>
              <a:t>Web</a:t>
            </a:r>
            <a:r>
              <a:rPr lang="ja-JP" altLang="en-US" dirty="0"/>
              <a:t>システムの利用方法は</a:t>
            </a:r>
            <a:r>
              <a:rPr kumimoji="1" lang="ja-JP" altLang="en-US" dirty="0"/>
              <a:t>全国訪問看護事業協会のホームページに掲載されていますので、ダウンロードしてお使いください。</a:t>
            </a:r>
          </a:p>
          <a:p>
            <a:r>
              <a:rPr kumimoji="1" lang="ja-JP" altLang="en-US" dirty="0"/>
              <a:t>また、様々な集まりでガイドラインの普及・活用促進にご協力ください。お声かけいただければ、説明に伺います。</a:t>
            </a:r>
            <a:endParaRPr kumimoji="1" lang="en-US" altLang="ja-JP" dirty="0"/>
          </a:p>
          <a:p>
            <a:endParaRPr kumimoji="1" lang="en-US" altLang="ja-JP" dirty="0"/>
          </a:p>
          <a:p>
            <a:r>
              <a:rPr kumimoji="1" lang="ja-JP" altLang="en-US" dirty="0"/>
              <a:t>ご静聴ありがとうございました。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82</a:t>
            </a:fld>
            <a:endParaRPr kumimoji="1" lang="ja-JP" altLang="en-US"/>
          </a:p>
        </p:txBody>
      </p:sp>
    </p:spTree>
    <p:extLst>
      <p:ext uri="{BB962C8B-B14F-4D97-AF65-F5344CB8AC3E}">
        <p14:creationId xmlns:p14="http://schemas.microsoft.com/office/powerpoint/2010/main" val="32189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ここまでで、サービスの質とは何かが理解できたでしょうか。</a:t>
            </a:r>
            <a:endParaRPr kumimoji="1" lang="en-US" altLang="ja-JP" dirty="0"/>
          </a:p>
          <a:p>
            <a:r>
              <a:rPr kumimoji="1" lang="ja-JP" altLang="en-US" dirty="0"/>
              <a:t>では、管理者としての自分を振り返ってみましょう。</a:t>
            </a:r>
            <a:endParaRPr kumimoji="1" lang="en-US" altLang="ja-JP" dirty="0"/>
          </a:p>
          <a:p>
            <a:pPr marL="171450" indent="-171450">
              <a:buFont typeface="Wingdings" panose="05000000000000000000" pitchFamily="2" charset="2"/>
              <a:buChar char="ü"/>
            </a:pPr>
            <a:r>
              <a:rPr kumimoji="1" lang="ja-JP" altLang="en-US" dirty="0"/>
              <a:t>医療や看護をサービスとしてとらえることができていますか？</a:t>
            </a:r>
          </a:p>
          <a:p>
            <a:pPr marL="171450" indent="-171450">
              <a:buFont typeface="Wingdings" panose="05000000000000000000" pitchFamily="2" charset="2"/>
              <a:buChar char="ü"/>
            </a:pPr>
            <a:r>
              <a:rPr kumimoji="1" lang="ja-JP" altLang="en-US" dirty="0"/>
              <a:t>自組織の訪問看護サービスの提供体制や方法は、サービスの受け手の満足に結びつくものでしょうか？</a:t>
            </a:r>
          </a:p>
          <a:p>
            <a:pPr marL="171450" indent="-171450">
              <a:buFont typeface="Wingdings" panose="05000000000000000000" pitchFamily="2" charset="2"/>
              <a:buChar char="ü"/>
            </a:pPr>
            <a:r>
              <a:rPr kumimoji="1" lang="ja-JP" altLang="en-US" dirty="0"/>
              <a:t>自組織の看護サービスについて、どのような視点で評価すれば質管理に結びつくでしょうか？</a:t>
            </a:r>
          </a:p>
          <a:p>
            <a:pPr marL="171450" indent="-171450">
              <a:buFont typeface="Wingdings" panose="05000000000000000000" pitchFamily="2" charset="2"/>
              <a:buChar char="ü"/>
            </a:pPr>
            <a:r>
              <a:rPr kumimoji="1" lang="ja-JP" altLang="en-US" dirty="0"/>
              <a:t>目標管理を行う際に、単年度サイクルの質管理になっていませんか？</a:t>
            </a:r>
          </a:p>
          <a:p>
            <a:pPr marL="171450" indent="-171450">
              <a:buFont typeface="Wingdings" panose="05000000000000000000" pitchFamily="2" charset="2"/>
              <a:buChar char="ü"/>
            </a:pPr>
            <a:r>
              <a:rPr kumimoji="1" lang="ja-JP" altLang="en-US" dirty="0"/>
              <a:t>当該年度の目標が次年度の目標につながるような継続的サイクルになっていますか？</a:t>
            </a:r>
          </a:p>
          <a:p>
            <a:r>
              <a:rPr kumimoji="1" lang="ja-JP" altLang="en-US" dirty="0"/>
              <a:t>じっくりと考えてみてください。</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11</a:t>
            </a:fld>
            <a:endParaRPr kumimoji="1" lang="ja-JP" altLang="en-US"/>
          </a:p>
        </p:txBody>
      </p:sp>
    </p:spTree>
    <p:extLst>
      <p:ext uri="{BB962C8B-B14F-4D97-AF65-F5344CB8AC3E}">
        <p14:creationId xmlns:p14="http://schemas.microsoft.com/office/powerpoint/2010/main" val="65409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ここからは、管理者とはどのようなことをする人なのかをお話しします。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まず、法令による位置づけですが、管理者の責務として「健康保険法　人員及び運営に関する基準　第</a:t>
            </a:r>
            <a:r>
              <a:rPr kumimoji="1" lang="en-US" altLang="ja-JP" dirty="0"/>
              <a:t>20</a:t>
            </a:r>
            <a:r>
              <a:rPr kumimoji="1" lang="ja-JP" altLang="en-US" dirty="0"/>
              <a:t>条」に書かれています。</a:t>
            </a:r>
          </a:p>
          <a:p>
            <a:r>
              <a:rPr kumimoji="1" lang="ja-JP" altLang="en-US" dirty="0"/>
              <a:t>１．指定訪問看護ステーションの管理者は、指定訪問看護ステーションの従事者の管理及び指定訪問看護の利用の申し込みにかかる調整、業務の実施状況の把握、その他の管理を一元的に行うものとする。</a:t>
            </a:r>
          </a:p>
          <a:p>
            <a:r>
              <a:rPr kumimoji="1" lang="ja-JP" altLang="en-US" dirty="0"/>
              <a:t>２．指定訪問看護ステーションの管理者は、当該指定訪問看護ステーションの従事者に規定を遵守させるため必要な指揮命令を行うものとする。</a:t>
            </a:r>
            <a:endParaRPr kumimoji="1" lang="en-US" altLang="ja-JP" dirty="0"/>
          </a:p>
          <a:p>
            <a:r>
              <a:rPr kumimoji="1" lang="ja-JP" altLang="en-US" dirty="0"/>
              <a:t>法令では、「管理を一元的に行う」「必要な指揮命令を行う」と決められています。つまり、管理者は職員と一緒になって訪問だけをしていればよいのではなく、事業所・利用者・職員の管理や指揮をしなければなりません。管理者が</a:t>
            </a:r>
            <a:r>
              <a:rPr kumimoji="1" lang="en-US" altLang="ja-JP" dirty="0"/>
              <a:t>1</a:t>
            </a:r>
            <a:r>
              <a:rPr kumimoji="1" lang="ja-JP" altLang="en-US" dirty="0"/>
              <a:t>日に何件も訪問していては管理はできません。管理をする時間を確保しなくてはなりません。もちろん、管理者が訪問をすることによって、自身の技術を維持したり、職員の気持ちを理解できるというメリットがあります。しかし、訪問看護ステーションの制度ができたときには、「管理者は、常勤換算</a:t>
            </a:r>
            <a:r>
              <a:rPr kumimoji="1" lang="en-US" altLang="ja-JP" dirty="0"/>
              <a:t>1</a:t>
            </a:r>
            <a:r>
              <a:rPr kumimoji="1" lang="ja-JP" altLang="en-US" dirty="0"/>
              <a:t>とした時に</a:t>
            </a:r>
            <a:r>
              <a:rPr kumimoji="1" lang="en-US" altLang="ja-JP" dirty="0"/>
              <a:t>0.5</a:t>
            </a:r>
            <a:r>
              <a:rPr kumimoji="1" lang="ja-JP" altLang="en-US" dirty="0"/>
              <a:t>の時間を管理業務にあてる」ことが決められていました。今はそのことは明記されていませんが、少なくとも自分の時間の半分は管理業務にあてるべきでしょう。</a:t>
            </a:r>
          </a:p>
        </p:txBody>
      </p:sp>
      <p:sp>
        <p:nvSpPr>
          <p:cNvPr id="4" name="スライド番号プレースホルダー 3"/>
          <p:cNvSpPr>
            <a:spLocks noGrp="1"/>
          </p:cNvSpPr>
          <p:nvPr>
            <p:ph type="sldNum" sz="quarter" idx="10"/>
          </p:nvPr>
        </p:nvSpPr>
        <p:spPr/>
        <p:txBody>
          <a:bodyPr/>
          <a:lstStyle/>
          <a:p>
            <a:fld id="{57358500-D381-446B-A6E6-3388BAA3F2D4}" type="slidenum">
              <a:rPr kumimoji="1" lang="ja-JP" altLang="en-US" smtClean="0"/>
              <a:t>12</a:t>
            </a:fld>
            <a:endParaRPr kumimoji="1" lang="ja-JP" altLang="en-US"/>
          </a:p>
        </p:txBody>
      </p:sp>
    </p:spTree>
    <p:extLst>
      <p:ext uri="{BB962C8B-B14F-4D97-AF65-F5344CB8AC3E}">
        <p14:creationId xmlns:p14="http://schemas.microsoft.com/office/powerpoint/2010/main" val="3199393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35D45661-3E2A-4C24-9967-C9341854E279}" type="datetime1">
              <a:rPr kumimoji="1" lang="ja-JP" altLang="en-US" smtClean="0"/>
              <a:t>2023/1/23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4C65206-6A9D-42DB-BFA9-0C2BCF18214E}" type="datetime1">
              <a:rPr kumimoji="1" lang="ja-JP" altLang="en-US" smtClean="0"/>
              <a:t>2023/1/23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EB975F6-57E6-413E-8AED-C5F0ABFDD818}" type="datetime1">
              <a:rPr kumimoji="1" lang="ja-JP" altLang="en-US" smtClean="0"/>
              <a:t>2023/1/23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F8C565B-BFFF-4BD3-BDC5-8800BA1B5A43}" type="datetime1">
              <a:rPr kumimoji="1" lang="ja-JP" altLang="en-US" smtClean="0"/>
              <a:t>2023/1/23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81DFA33-5A76-4093-B50A-6AA2DFB9E16B}" type="datetime1">
              <a:rPr kumimoji="1" lang="ja-JP" altLang="en-US" smtClean="0"/>
              <a:t>2023/1/23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6691459-6E1C-4F90-A8E1-808BC5C59C21}" type="datetime1">
              <a:rPr kumimoji="1" lang="ja-JP" altLang="en-US" smtClean="0"/>
              <a:t>2023/1/23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E9D21AC-CBD6-4611-82A9-2311D846B73C}" type="datetime1">
              <a:rPr kumimoji="1" lang="ja-JP" altLang="en-US" smtClean="0"/>
              <a:t>2023/1/23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49135D0-3549-4C3A-83A3-84AB34C2205B}" type="datetime1">
              <a:rPr kumimoji="1" lang="ja-JP" altLang="en-US" smtClean="0"/>
              <a:t>2023/1/23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6C5A0EF-F922-48BB-B9BC-9BA3FE299EDD}" type="datetime1">
              <a:rPr kumimoji="1" lang="ja-JP" altLang="en-US" smtClean="0"/>
              <a:t>2023/1/23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5" name="タイトル 1">
            <a:extLst>
              <a:ext uri="{FF2B5EF4-FFF2-40B4-BE49-F238E27FC236}">
                <a16:creationId xmlns:a16="http://schemas.microsoft.com/office/drawing/2014/main" id="{C6F5DAA9-4EE7-EE74-DE86-1E4158F93F27}"/>
              </a:ext>
            </a:extLst>
          </p:cNvPr>
          <p:cNvSpPr txBox="1">
            <a:spLocks/>
          </p:cNvSpPr>
          <p:nvPr userDrawn="1"/>
        </p:nvSpPr>
        <p:spPr>
          <a:xfrm>
            <a:off x="0" y="188640"/>
            <a:ext cx="9144000" cy="792088"/>
          </a:xfrm>
          <a:prstGeom prst="rect">
            <a:avLst/>
          </a:prstGeom>
          <a:solidFill>
            <a:schemeClr val="accent2">
              <a:lumMod val="60000"/>
              <a:lumOff val="40000"/>
            </a:schemeClr>
          </a:solid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60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0976059-3C6D-4ABB-A342-914926A58949}" type="datetime1">
              <a:rPr kumimoji="1" lang="ja-JP" altLang="en-US" smtClean="0"/>
              <a:t>2023/1/23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B05C4F8-E6EF-45FC-8B65-E9B001733A55}" type="datetime1">
              <a:rPr kumimoji="1" lang="ja-JP" altLang="en-US" smtClean="0"/>
              <a:t>2023/1/23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816E4-9F3D-4C81-B6BC-0953EFD88CBF}" type="datetime1">
              <a:rPr kumimoji="1" lang="ja-JP" altLang="en-US" smtClean="0"/>
              <a:t>2023/1/23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7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7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7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7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8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8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492A515-B3C3-4FDE-AB48-FDE92FE296B7}" type="slidenum">
              <a:rPr lang="ja-JP" altLang="en-US" smtClean="0">
                <a:solidFill>
                  <a:prstClr val="black">
                    <a:tint val="75000"/>
                  </a:prstClr>
                </a:solidFill>
              </a:rPr>
              <a:pPr/>
              <a:t>1</a:t>
            </a:fld>
            <a:endParaRPr lang="ja-JP" altLang="en-US" dirty="0">
              <a:solidFill>
                <a:prstClr val="black">
                  <a:tint val="75000"/>
                </a:prstClr>
              </a:solidFill>
            </a:endParaRPr>
          </a:p>
        </p:txBody>
      </p:sp>
      <p:sp>
        <p:nvSpPr>
          <p:cNvPr id="6" name="タイトル 5"/>
          <p:cNvSpPr>
            <a:spLocks noGrp="1"/>
          </p:cNvSpPr>
          <p:nvPr>
            <p:ph type="ctrTitle"/>
          </p:nvPr>
        </p:nvSpPr>
        <p:spPr>
          <a:xfrm>
            <a:off x="14848" y="2348880"/>
            <a:ext cx="8892480" cy="1800200"/>
          </a:xfrm>
        </p:spPr>
        <p:txBody>
          <a:bodyPr>
            <a:noAutofit/>
          </a:bodyPr>
          <a:lstStyle/>
          <a:p>
            <a:pPr>
              <a:lnSpc>
                <a:spcPct val="150000"/>
              </a:lnSpc>
            </a:pPr>
            <a:r>
              <a:rPr lang="ja-JP" altLang="en-US" sz="3600" dirty="0">
                <a:solidFill>
                  <a:srgbClr val="0033CC"/>
                </a:solidFill>
                <a:latin typeface="+mj-ea"/>
              </a:rPr>
              <a:t>訪問看護ステーションにおける質の管理と</a:t>
            </a:r>
            <a:br>
              <a:rPr lang="en-US" altLang="ja-JP" sz="3600" dirty="0">
                <a:solidFill>
                  <a:srgbClr val="0033CC"/>
                </a:solidFill>
                <a:latin typeface="+mj-ea"/>
              </a:rPr>
            </a:br>
            <a:r>
              <a:rPr lang="ja-JP" altLang="en-US" sz="3600" dirty="0">
                <a:solidFill>
                  <a:srgbClr val="0033CC"/>
                </a:solidFill>
                <a:latin typeface="+mj-ea"/>
              </a:rPr>
              <a:t>事業所自己評価ガイドラインの使用方法</a:t>
            </a:r>
            <a:endParaRPr kumimoji="1" lang="ja-JP" altLang="en-US" sz="3600" dirty="0">
              <a:solidFill>
                <a:srgbClr val="0033CC"/>
              </a:solidFill>
              <a:latin typeface="+mj-ea"/>
            </a:endParaRPr>
          </a:p>
        </p:txBody>
      </p:sp>
    </p:spTree>
    <p:extLst>
      <p:ext uri="{BB962C8B-B14F-4D97-AF65-F5344CB8AC3E}">
        <p14:creationId xmlns:p14="http://schemas.microsoft.com/office/powerpoint/2010/main" val="409729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
        <p:nvSpPr>
          <p:cNvPr id="2" name="タイトル 1"/>
          <p:cNvSpPr>
            <a:spLocks noGrp="1"/>
          </p:cNvSpPr>
          <p:nvPr>
            <p:ph type="title" idx="4294967295"/>
          </p:nvPr>
        </p:nvSpPr>
        <p:spPr>
          <a:xfrm>
            <a:off x="457200" y="258524"/>
            <a:ext cx="8229600" cy="704850"/>
          </a:xfrm>
        </p:spPr>
        <p:txBody>
          <a:bodyPr>
            <a:normAutofit/>
          </a:bodyPr>
          <a:lstStyle/>
          <a:p>
            <a:r>
              <a:rPr lang="ja-JP" altLang="en-US" sz="3600" dirty="0">
                <a:solidFill>
                  <a:schemeClr val="bg1"/>
                </a:solidFill>
              </a:rPr>
              <a:t>サービスの品質を構成する</a:t>
            </a:r>
            <a:r>
              <a:rPr lang="en-US" altLang="ja-JP" sz="3600" dirty="0">
                <a:solidFill>
                  <a:schemeClr val="bg1"/>
                </a:solidFill>
              </a:rPr>
              <a:t>5</a:t>
            </a:r>
            <a:r>
              <a:rPr lang="ja-JP" altLang="en-US" sz="3600" dirty="0" err="1">
                <a:solidFill>
                  <a:schemeClr val="bg1"/>
                </a:solidFill>
              </a:rPr>
              <a:t>つの</a:t>
            </a:r>
            <a:r>
              <a:rPr lang="ja-JP" altLang="en-US" sz="3600" dirty="0">
                <a:solidFill>
                  <a:schemeClr val="bg1"/>
                </a:solidFill>
              </a:rPr>
              <a:t>要素</a:t>
            </a:r>
            <a:endParaRPr kumimoji="1" lang="ja-JP" altLang="en-US" sz="3600" dirty="0">
              <a:solidFill>
                <a:schemeClr val="bg1"/>
              </a:solidFill>
            </a:endParaRPr>
          </a:p>
        </p:txBody>
      </p:sp>
      <p:sp>
        <p:nvSpPr>
          <p:cNvPr id="3" name="コンテンツ プレースホルダー 2"/>
          <p:cNvSpPr>
            <a:spLocks noGrp="1"/>
          </p:cNvSpPr>
          <p:nvPr>
            <p:ph idx="4294967295"/>
          </p:nvPr>
        </p:nvSpPr>
        <p:spPr>
          <a:xfrm>
            <a:off x="522514" y="1174619"/>
            <a:ext cx="8229600" cy="5002212"/>
          </a:xfrm>
        </p:spPr>
        <p:txBody>
          <a:bodyPr>
            <a:normAutofit fontScale="92500"/>
          </a:bodyPr>
          <a:lstStyle/>
          <a:p>
            <a:pPr marL="0" indent="0">
              <a:buNone/>
            </a:pPr>
            <a:r>
              <a:rPr kumimoji="1" lang="ja-JP" altLang="en-US" dirty="0">
                <a:latin typeface="+mn-ea"/>
              </a:rPr>
              <a:t>①</a:t>
            </a:r>
            <a:r>
              <a:rPr kumimoji="1" lang="ja-JP" altLang="en-US" dirty="0">
                <a:solidFill>
                  <a:srgbClr val="FF0000"/>
                </a:solidFill>
                <a:latin typeface="+mn-ea"/>
              </a:rPr>
              <a:t>信頼性</a:t>
            </a:r>
            <a:r>
              <a:rPr kumimoji="1" lang="ja-JP" altLang="en-US" dirty="0">
                <a:latin typeface="+mn-ea"/>
              </a:rPr>
              <a:t>：約束したサービスについて任せられ、</a:t>
            </a:r>
            <a:endParaRPr kumimoji="1" lang="en-US" altLang="ja-JP" dirty="0">
              <a:latin typeface="+mn-ea"/>
            </a:endParaRPr>
          </a:p>
          <a:p>
            <a:pPr marL="0" indent="0">
              <a:buNone/>
            </a:pPr>
            <a:r>
              <a:rPr lang="ja-JP" altLang="en-US" dirty="0">
                <a:latin typeface="+mn-ea"/>
              </a:rPr>
              <a:t>　　　　　　　</a:t>
            </a:r>
            <a:r>
              <a:rPr kumimoji="1" lang="ja-JP" altLang="en-US" dirty="0">
                <a:latin typeface="+mn-ea"/>
              </a:rPr>
              <a:t>正確に実行する能力</a:t>
            </a:r>
            <a:endParaRPr kumimoji="1" lang="en-US" altLang="ja-JP" dirty="0">
              <a:latin typeface="+mn-ea"/>
            </a:endParaRPr>
          </a:p>
          <a:p>
            <a:pPr marL="0" indent="0">
              <a:buNone/>
            </a:pPr>
            <a:r>
              <a:rPr lang="ja-JP" altLang="en-US" dirty="0">
                <a:latin typeface="+mn-ea"/>
              </a:rPr>
              <a:t>②</a:t>
            </a:r>
            <a:r>
              <a:rPr lang="ja-JP" altLang="en-US" dirty="0">
                <a:solidFill>
                  <a:srgbClr val="FF0000"/>
                </a:solidFill>
                <a:latin typeface="+mn-ea"/>
              </a:rPr>
              <a:t>反応性</a:t>
            </a:r>
            <a:r>
              <a:rPr lang="ja-JP" altLang="en-US" dirty="0">
                <a:latin typeface="+mn-ea"/>
              </a:rPr>
              <a:t>：サービスを実施するうえでの従業員の</a:t>
            </a:r>
            <a:endParaRPr lang="en-US" altLang="ja-JP" dirty="0">
              <a:latin typeface="+mn-ea"/>
            </a:endParaRPr>
          </a:p>
          <a:p>
            <a:pPr marL="0" indent="0">
              <a:buNone/>
            </a:pPr>
            <a:r>
              <a:rPr lang="ja-JP" altLang="en-US" dirty="0">
                <a:latin typeface="+mn-ea"/>
              </a:rPr>
              <a:t>　　　　　　　やる気と迅速性</a:t>
            </a:r>
            <a:endParaRPr lang="en-US" altLang="ja-JP" dirty="0">
              <a:latin typeface="+mn-ea"/>
            </a:endParaRPr>
          </a:p>
          <a:p>
            <a:pPr marL="0" indent="0">
              <a:buNone/>
            </a:pPr>
            <a:r>
              <a:rPr kumimoji="1" lang="ja-JP" altLang="en-US" dirty="0">
                <a:latin typeface="+mn-ea"/>
              </a:rPr>
              <a:t>③</a:t>
            </a:r>
            <a:r>
              <a:rPr kumimoji="1" lang="ja-JP" altLang="en-US" dirty="0">
                <a:solidFill>
                  <a:srgbClr val="FF0000"/>
                </a:solidFill>
                <a:latin typeface="+mn-ea"/>
              </a:rPr>
              <a:t>確信性</a:t>
            </a:r>
            <a:r>
              <a:rPr kumimoji="1" lang="ja-JP" altLang="en-US" dirty="0">
                <a:latin typeface="+mn-ea"/>
              </a:rPr>
              <a:t>：従業員の知識や礼儀正しさ、安心感を</a:t>
            </a:r>
            <a:endParaRPr kumimoji="1" lang="en-US" altLang="ja-JP" dirty="0">
              <a:latin typeface="+mn-ea"/>
            </a:endParaRPr>
          </a:p>
          <a:p>
            <a:pPr marL="0" indent="0">
              <a:buNone/>
            </a:pPr>
            <a:r>
              <a:rPr lang="ja-JP" altLang="en-US" dirty="0">
                <a:latin typeface="+mn-ea"/>
              </a:rPr>
              <a:t>　　　　　　　</a:t>
            </a:r>
            <a:r>
              <a:rPr kumimoji="1" lang="ja-JP" altLang="en-US" dirty="0">
                <a:latin typeface="+mn-ea"/>
              </a:rPr>
              <a:t>生む能力</a:t>
            </a:r>
            <a:endParaRPr kumimoji="1" lang="en-US" altLang="ja-JP" dirty="0">
              <a:latin typeface="+mn-ea"/>
            </a:endParaRPr>
          </a:p>
          <a:p>
            <a:pPr marL="0" indent="0">
              <a:buNone/>
            </a:pPr>
            <a:r>
              <a:rPr lang="ja-JP" altLang="en-US" dirty="0">
                <a:latin typeface="+mn-ea"/>
              </a:rPr>
              <a:t>④</a:t>
            </a:r>
            <a:r>
              <a:rPr lang="ja-JP" altLang="en-US" dirty="0">
                <a:solidFill>
                  <a:srgbClr val="FF0000"/>
                </a:solidFill>
                <a:latin typeface="+mn-ea"/>
              </a:rPr>
              <a:t>共感性</a:t>
            </a:r>
            <a:r>
              <a:rPr lang="ja-JP" altLang="en-US" dirty="0">
                <a:latin typeface="+mn-ea"/>
              </a:rPr>
              <a:t>：顧客の気持ちへの感受性の高さ</a:t>
            </a:r>
            <a:endParaRPr lang="en-US" altLang="ja-JP" dirty="0">
              <a:latin typeface="+mn-ea"/>
            </a:endParaRPr>
          </a:p>
          <a:p>
            <a:pPr marL="0" indent="0">
              <a:buNone/>
            </a:pPr>
            <a:r>
              <a:rPr kumimoji="1" lang="ja-JP" altLang="en-US" dirty="0">
                <a:latin typeface="+mn-ea"/>
              </a:rPr>
              <a:t>⑤</a:t>
            </a:r>
            <a:r>
              <a:rPr kumimoji="1" lang="ja-JP" altLang="en-US" dirty="0">
                <a:solidFill>
                  <a:srgbClr val="FF0000"/>
                </a:solidFill>
                <a:latin typeface="+mn-ea"/>
              </a:rPr>
              <a:t>物的要素</a:t>
            </a:r>
            <a:r>
              <a:rPr kumimoji="1" lang="ja-JP" altLang="en-US" dirty="0">
                <a:latin typeface="+mn-ea"/>
              </a:rPr>
              <a:t>：建物、設備、備品、道具、従業員の</a:t>
            </a:r>
            <a:endParaRPr kumimoji="1" lang="en-US" altLang="ja-JP" dirty="0">
              <a:latin typeface="+mn-ea"/>
            </a:endParaRPr>
          </a:p>
          <a:p>
            <a:pPr marL="0" indent="0">
              <a:buNone/>
            </a:pPr>
            <a:r>
              <a:rPr lang="ja-JP" altLang="en-US" dirty="0">
                <a:latin typeface="+mn-ea"/>
              </a:rPr>
              <a:t>　　　　　　　　</a:t>
            </a:r>
            <a:r>
              <a:rPr kumimoji="1" lang="ja-JP" altLang="en-US" dirty="0">
                <a:latin typeface="+mn-ea"/>
              </a:rPr>
              <a:t>服装、パンフレット類など</a:t>
            </a:r>
          </a:p>
        </p:txBody>
      </p:sp>
      <p:sp>
        <p:nvSpPr>
          <p:cNvPr id="5" name="テキスト ボックス 4"/>
          <p:cNvSpPr txBox="1"/>
          <p:nvPr/>
        </p:nvSpPr>
        <p:spPr>
          <a:xfrm>
            <a:off x="3851920" y="6413698"/>
            <a:ext cx="4464496" cy="307777"/>
          </a:xfrm>
          <a:prstGeom prst="rect">
            <a:avLst/>
          </a:prstGeom>
          <a:noFill/>
        </p:spPr>
        <p:txBody>
          <a:bodyPr wrap="square" rtlCol="0">
            <a:spAutoFit/>
          </a:bodyPr>
          <a:lstStyle/>
          <a:p>
            <a:r>
              <a:rPr kumimoji="1" lang="ja-JP" altLang="en-US" sz="1400" dirty="0">
                <a:latin typeface="+mn-ea"/>
              </a:rPr>
              <a:t>出典：看護管理学習テキスト第</a:t>
            </a:r>
            <a:r>
              <a:rPr kumimoji="1" lang="en-US" altLang="ja-JP" sz="1400" dirty="0">
                <a:latin typeface="+mn-ea"/>
              </a:rPr>
              <a:t>2</a:t>
            </a:r>
            <a:r>
              <a:rPr kumimoji="1" lang="ja-JP" altLang="en-US" sz="1400" dirty="0">
                <a:latin typeface="+mn-ea"/>
              </a:rPr>
              <a:t>版　看護管理概説 </a:t>
            </a:r>
            <a:r>
              <a:rPr kumimoji="1" lang="en-US" altLang="ja-JP" sz="1400" dirty="0">
                <a:latin typeface="+mn-ea"/>
              </a:rPr>
              <a:t>P117</a:t>
            </a:r>
            <a:endParaRPr kumimoji="1" lang="ja-JP" altLang="en-US" sz="1400" dirty="0">
              <a:latin typeface="+mn-ea"/>
            </a:endParaRPr>
          </a:p>
        </p:txBody>
      </p:sp>
    </p:spTree>
    <p:extLst>
      <p:ext uri="{BB962C8B-B14F-4D97-AF65-F5344CB8AC3E}">
        <p14:creationId xmlns:p14="http://schemas.microsoft.com/office/powerpoint/2010/main" val="154489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
        <p:nvSpPr>
          <p:cNvPr id="2" name="タイトル 1"/>
          <p:cNvSpPr>
            <a:spLocks noGrp="1"/>
          </p:cNvSpPr>
          <p:nvPr>
            <p:ph type="title" idx="4294967295"/>
          </p:nvPr>
        </p:nvSpPr>
        <p:spPr>
          <a:xfrm>
            <a:off x="72454" y="149588"/>
            <a:ext cx="9036050" cy="844203"/>
          </a:xfrm>
        </p:spPr>
        <p:txBody>
          <a:bodyPr>
            <a:normAutofit fontScale="90000"/>
          </a:bodyPr>
          <a:lstStyle/>
          <a:p>
            <a:r>
              <a:rPr kumimoji="1" lang="ja-JP" altLang="en-US" sz="2800" dirty="0">
                <a:solidFill>
                  <a:schemeClr val="bg1"/>
                </a:solidFill>
              </a:rPr>
              <a:t>あなたは、管理者として</a:t>
            </a:r>
            <a:br>
              <a:rPr lang="en-US" altLang="ja-JP" sz="2800" dirty="0">
                <a:solidFill>
                  <a:schemeClr val="bg1"/>
                </a:solidFill>
              </a:rPr>
            </a:br>
            <a:r>
              <a:rPr kumimoji="1" lang="ja-JP" altLang="en-US" sz="2800" dirty="0">
                <a:solidFill>
                  <a:schemeClr val="bg1"/>
                </a:solidFill>
              </a:rPr>
              <a:t>どのような訪問</a:t>
            </a:r>
            <a:r>
              <a:rPr lang="ja-JP" altLang="en-US" sz="2800" dirty="0">
                <a:solidFill>
                  <a:schemeClr val="bg1"/>
                </a:solidFill>
              </a:rPr>
              <a:t>看護サービスの質管理</a:t>
            </a:r>
            <a:r>
              <a:rPr kumimoji="1" lang="ja-JP" altLang="en-US" sz="2800" dirty="0">
                <a:solidFill>
                  <a:schemeClr val="bg1"/>
                </a:solidFill>
              </a:rPr>
              <a:t>をしているか！</a:t>
            </a:r>
          </a:p>
        </p:txBody>
      </p:sp>
      <p:sp>
        <p:nvSpPr>
          <p:cNvPr id="3" name="コンテンツ プレースホルダー 2"/>
          <p:cNvSpPr>
            <a:spLocks noGrp="1"/>
          </p:cNvSpPr>
          <p:nvPr>
            <p:ph idx="4294967295"/>
          </p:nvPr>
        </p:nvSpPr>
        <p:spPr>
          <a:xfrm>
            <a:off x="457200" y="1230312"/>
            <a:ext cx="8507287" cy="5308600"/>
          </a:xfrm>
        </p:spPr>
        <p:txBody>
          <a:bodyPr>
            <a:normAutofit/>
          </a:bodyPr>
          <a:lstStyle/>
          <a:p>
            <a:pPr marL="0" indent="0">
              <a:buNone/>
            </a:pPr>
            <a:r>
              <a:rPr lang="ja-JP" altLang="en-US" sz="2800" dirty="0">
                <a:solidFill>
                  <a:srgbClr val="FF0000"/>
                </a:solidFill>
                <a:latin typeface="+mn-ea"/>
              </a:rPr>
              <a:t>✔</a:t>
            </a:r>
            <a:r>
              <a:rPr lang="ja-JP" altLang="en-US" sz="2800" dirty="0">
                <a:latin typeface="+mn-ea"/>
              </a:rPr>
              <a:t>医療や看護をサービスとしてとらえることができて</a:t>
            </a:r>
            <a:r>
              <a:rPr lang="ja-JP" altLang="en-US" sz="2800" dirty="0" err="1">
                <a:latin typeface="+mn-ea"/>
              </a:rPr>
              <a:t>い</a:t>
            </a:r>
            <a:endParaRPr lang="en-US" altLang="ja-JP" sz="2800" dirty="0">
              <a:latin typeface="+mn-ea"/>
            </a:endParaRPr>
          </a:p>
          <a:p>
            <a:pPr marL="0" indent="0">
              <a:buNone/>
            </a:pPr>
            <a:r>
              <a:rPr lang="ja-JP" altLang="en-US" sz="2800" dirty="0">
                <a:latin typeface="+mn-ea"/>
              </a:rPr>
              <a:t>　  るか？</a:t>
            </a:r>
            <a:endParaRPr lang="en-US" altLang="ja-JP" sz="2800" dirty="0">
              <a:latin typeface="+mn-ea"/>
            </a:endParaRPr>
          </a:p>
          <a:p>
            <a:pPr marL="0" indent="0">
              <a:buNone/>
            </a:pPr>
            <a:r>
              <a:rPr kumimoji="1" lang="ja-JP" altLang="en-US" sz="2800" dirty="0">
                <a:solidFill>
                  <a:srgbClr val="FF0000"/>
                </a:solidFill>
                <a:latin typeface="+mn-ea"/>
              </a:rPr>
              <a:t>✔</a:t>
            </a:r>
            <a:r>
              <a:rPr kumimoji="1" lang="ja-JP" altLang="en-US" sz="2800" dirty="0">
                <a:latin typeface="+mn-ea"/>
              </a:rPr>
              <a:t>自組織の訪問看護サービスの提供体制や方法は、</a:t>
            </a:r>
            <a:endParaRPr kumimoji="1" lang="en-US" altLang="ja-JP" sz="2800" dirty="0">
              <a:latin typeface="+mn-ea"/>
            </a:endParaRPr>
          </a:p>
          <a:p>
            <a:pPr marL="0" indent="0">
              <a:buNone/>
            </a:pPr>
            <a:r>
              <a:rPr lang="en-US" altLang="ja-JP" sz="2800" dirty="0">
                <a:latin typeface="+mn-ea"/>
              </a:rPr>
              <a:t>    </a:t>
            </a:r>
            <a:r>
              <a:rPr kumimoji="1" lang="ja-JP" altLang="en-US" sz="2800" dirty="0">
                <a:latin typeface="+mn-ea"/>
              </a:rPr>
              <a:t>サービスの受け手の満足に結びつくものであるか？</a:t>
            </a:r>
            <a:endParaRPr kumimoji="1" lang="en-US" altLang="ja-JP" sz="2800" dirty="0">
              <a:latin typeface="+mn-ea"/>
            </a:endParaRPr>
          </a:p>
          <a:p>
            <a:pPr marL="0" indent="0">
              <a:buNone/>
            </a:pPr>
            <a:r>
              <a:rPr lang="ja-JP" altLang="en-US" sz="2800" dirty="0">
                <a:solidFill>
                  <a:srgbClr val="FF0000"/>
                </a:solidFill>
                <a:latin typeface="+mn-ea"/>
              </a:rPr>
              <a:t>✔</a:t>
            </a:r>
            <a:r>
              <a:rPr lang="ja-JP" altLang="en-US" sz="2800" dirty="0">
                <a:latin typeface="+mn-ea"/>
              </a:rPr>
              <a:t>自組織の看護サービスについて、どのような視点で</a:t>
            </a:r>
            <a:endParaRPr lang="en-US" altLang="ja-JP" sz="2800" dirty="0">
              <a:latin typeface="+mn-ea"/>
            </a:endParaRPr>
          </a:p>
          <a:p>
            <a:pPr marL="0" indent="0">
              <a:buNone/>
            </a:pPr>
            <a:r>
              <a:rPr lang="en-US" altLang="ja-JP" sz="2800" dirty="0">
                <a:latin typeface="+mn-ea"/>
              </a:rPr>
              <a:t>     </a:t>
            </a:r>
            <a:r>
              <a:rPr lang="ja-JP" altLang="en-US" sz="2800" dirty="0">
                <a:latin typeface="+mn-ea"/>
              </a:rPr>
              <a:t>評価すれば質管理に結びつくだろうか？</a:t>
            </a:r>
            <a:endParaRPr lang="en-US" altLang="ja-JP" sz="2800" dirty="0">
              <a:latin typeface="+mn-ea"/>
            </a:endParaRPr>
          </a:p>
          <a:p>
            <a:pPr marL="0" indent="0">
              <a:buNone/>
            </a:pPr>
            <a:r>
              <a:rPr lang="ja-JP" altLang="en-US" sz="2800" dirty="0">
                <a:solidFill>
                  <a:srgbClr val="FF0000"/>
                </a:solidFill>
                <a:latin typeface="+mn-ea"/>
              </a:rPr>
              <a:t>✔</a:t>
            </a:r>
            <a:r>
              <a:rPr lang="ja-JP" altLang="en-US" sz="2800" dirty="0">
                <a:latin typeface="+mn-ea"/>
              </a:rPr>
              <a:t>目標管理を行う際に、単年度サイクルの質管理に</a:t>
            </a:r>
            <a:endParaRPr lang="en-US" altLang="ja-JP" sz="2800" dirty="0">
              <a:latin typeface="+mn-ea"/>
            </a:endParaRPr>
          </a:p>
          <a:p>
            <a:pPr marL="0" indent="0">
              <a:buNone/>
            </a:pPr>
            <a:r>
              <a:rPr lang="ja-JP" altLang="en-US" sz="2800" dirty="0">
                <a:latin typeface="+mn-ea"/>
              </a:rPr>
              <a:t>　  なっていないだろうか？</a:t>
            </a:r>
            <a:endParaRPr lang="en-US" altLang="ja-JP" sz="2800" dirty="0">
              <a:latin typeface="+mn-ea"/>
            </a:endParaRPr>
          </a:p>
          <a:p>
            <a:pPr marL="0" indent="0">
              <a:buNone/>
            </a:pPr>
            <a:r>
              <a:rPr lang="ja-JP" altLang="en-US" sz="2800" dirty="0">
                <a:solidFill>
                  <a:srgbClr val="FF0000"/>
                </a:solidFill>
                <a:latin typeface="+mn-ea"/>
              </a:rPr>
              <a:t>✔</a:t>
            </a:r>
            <a:r>
              <a:rPr lang="ja-JP" altLang="en-US" sz="2800" dirty="0">
                <a:latin typeface="+mn-ea"/>
              </a:rPr>
              <a:t>当該年度の目標が次年度の目標につながるような</a:t>
            </a:r>
            <a:endParaRPr lang="en-US" altLang="ja-JP" sz="2800" dirty="0">
              <a:latin typeface="+mn-ea"/>
            </a:endParaRPr>
          </a:p>
          <a:p>
            <a:pPr marL="0" indent="0">
              <a:buNone/>
            </a:pPr>
            <a:r>
              <a:rPr lang="en-US" altLang="ja-JP" sz="2800" dirty="0">
                <a:latin typeface="+mn-ea"/>
              </a:rPr>
              <a:t>     </a:t>
            </a:r>
            <a:r>
              <a:rPr lang="ja-JP" altLang="en-US" sz="2800" dirty="0">
                <a:latin typeface="+mn-ea"/>
              </a:rPr>
              <a:t>継続的サイクルになっているだろうか？</a:t>
            </a:r>
            <a:endParaRPr lang="en-US" altLang="ja-JP" sz="2800" dirty="0">
              <a:latin typeface="+mn-ea"/>
            </a:endParaRPr>
          </a:p>
        </p:txBody>
      </p:sp>
    </p:spTree>
    <p:extLst>
      <p:ext uri="{BB962C8B-B14F-4D97-AF65-F5344CB8AC3E}">
        <p14:creationId xmlns:p14="http://schemas.microsoft.com/office/powerpoint/2010/main" val="379243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492A515-B3C3-4FDE-AB48-FDE92FE296B7}"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2" name="タイトル 1"/>
          <p:cNvSpPr>
            <a:spLocks noGrp="1"/>
          </p:cNvSpPr>
          <p:nvPr>
            <p:ph type="title" idx="4294967295"/>
          </p:nvPr>
        </p:nvSpPr>
        <p:spPr>
          <a:xfrm>
            <a:off x="251520" y="44624"/>
            <a:ext cx="8229600" cy="1060227"/>
          </a:xfrm>
        </p:spPr>
        <p:txBody>
          <a:bodyPr>
            <a:normAutofit/>
          </a:bodyPr>
          <a:lstStyle/>
          <a:p>
            <a:r>
              <a:rPr kumimoji="1" lang="ja-JP" altLang="en-US" sz="3600" dirty="0">
                <a:solidFill>
                  <a:schemeClr val="bg1"/>
                </a:solidFill>
              </a:rPr>
              <a:t>管理者の責務</a:t>
            </a:r>
            <a:br>
              <a:rPr kumimoji="1" lang="en-US" altLang="ja-JP" sz="3600" dirty="0">
                <a:solidFill>
                  <a:schemeClr val="bg1"/>
                </a:solidFill>
              </a:rPr>
            </a:br>
            <a:r>
              <a:rPr lang="ja-JP" altLang="en-US" sz="2400" dirty="0">
                <a:solidFill>
                  <a:schemeClr val="bg1"/>
                </a:solidFill>
              </a:rPr>
              <a:t>健康保険法　人員及び運営に関する基準　第</a:t>
            </a:r>
            <a:r>
              <a:rPr lang="en-US" altLang="ja-JP" sz="2400" dirty="0">
                <a:solidFill>
                  <a:schemeClr val="bg1"/>
                </a:solidFill>
              </a:rPr>
              <a:t>20</a:t>
            </a:r>
            <a:r>
              <a:rPr lang="ja-JP" altLang="en-US" sz="2400" dirty="0">
                <a:solidFill>
                  <a:schemeClr val="bg1"/>
                </a:solidFill>
              </a:rPr>
              <a:t>条</a:t>
            </a:r>
            <a:endParaRPr kumimoji="1" lang="ja-JP" altLang="en-US" sz="2400" dirty="0">
              <a:solidFill>
                <a:schemeClr val="bg1"/>
              </a:solidFill>
            </a:endParaRPr>
          </a:p>
        </p:txBody>
      </p:sp>
      <p:sp>
        <p:nvSpPr>
          <p:cNvPr id="3" name="コンテンツ プレースホルダー 2"/>
          <p:cNvSpPr>
            <a:spLocks noGrp="1"/>
          </p:cNvSpPr>
          <p:nvPr>
            <p:ph idx="4294967295"/>
          </p:nvPr>
        </p:nvSpPr>
        <p:spPr>
          <a:xfrm>
            <a:off x="328514" y="1365223"/>
            <a:ext cx="8358286" cy="4756150"/>
          </a:xfrm>
        </p:spPr>
        <p:txBody>
          <a:bodyPr>
            <a:normAutofit/>
          </a:bodyPr>
          <a:lstStyle/>
          <a:p>
            <a:pPr marL="0" indent="0">
              <a:buNone/>
            </a:pPr>
            <a:r>
              <a:rPr kumimoji="1" lang="ja-JP" altLang="en-US" sz="2800" dirty="0">
                <a:latin typeface="+mn-ea"/>
              </a:rPr>
              <a:t>１．指定訪問看護ステーションの管理者は、指定訪問</a:t>
            </a:r>
            <a:endParaRPr kumimoji="1" lang="en-US" altLang="ja-JP" sz="2800" dirty="0">
              <a:latin typeface="+mn-ea"/>
            </a:endParaRPr>
          </a:p>
          <a:p>
            <a:pPr marL="0" indent="0">
              <a:buNone/>
            </a:pPr>
            <a:r>
              <a:rPr lang="ja-JP" altLang="en-US" sz="2800" dirty="0">
                <a:latin typeface="+mn-ea"/>
              </a:rPr>
              <a:t>　   </a:t>
            </a:r>
            <a:r>
              <a:rPr kumimoji="1" lang="ja-JP" altLang="en-US" sz="2800" dirty="0">
                <a:latin typeface="+mn-ea"/>
              </a:rPr>
              <a:t>看護ステーションの</a:t>
            </a:r>
            <a:r>
              <a:rPr kumimoji="1" lang="ja-JP" altLang="en-US" sz="2800" dirty="0">
                <a:solidFill>
                  <a:srgbClr val="FF0000"/>
                </a:solidFill>
                <a:latin typeface="+mn-ea"/>
              </a:rPr>
              <a:t>従事者の管理</a:t>
            </a:r>
            <a:r>
              <a:rPr kumimoji="1" lang="ja-JP" altLang="en-US" sz="2800" dirty="0">
                <a:latin typeface="+mn-ea"/>
              </a:rPr>
              <a:t>及び指定</a:t>
            </a:r>
            <a:r>
              <a:rPr lang="ja-JP" altLang="en-US" sz="2800" dirty="0">
                <a:latin typeface="+mn-ea"/>
              </a:rPr>
              <a:t>訪問</a:t>
            </a:r>
            <a:endParaRPr lang="en-US" altLang="ja-JP" sz="2800" dirty="0">
              <a:latin typeface="+mn-ea"/>
            </a:endParaRPr>
          </a:p>
          <a:p>
            <a:pPr marL="0" indent="0">
              <a:buNone/>
            </a:pPr>
            <a:r>
              <a:rPr kumimoji="1" lang="en-US" altLang="ja-JP" sz="2800" dirty="0">
                <a:latin typeface="+mn-ea"/>
              </a:rPr>
              <a:t>      </a:t>
            </a:r>
            <a:r>
              <a:rPr kumimoji="1" lang="ja-JP" altLang="en-US" sz="2800" dirty="0">
                <a:latin typeface="+mn-ea"/>
              </a:rPr>
              <a:t>看護の</a:t>
            </a:r>
            <a:r>
              <a:rPr kumimoji="1" lang="ja-JP" altLang="en-US" sz="2800" dirty="0">
                <a:solidFill>
                  <a:srgbClr val="FF0000"/>
                </a:solidFill>
                <a:latin typeface="+mn-ea"/>
              </a:rPr>
              <a:t>利用の申し込みにかかる調整、業務の実</a:t>
            </a:r>
            <a:endParaRPr kumimoji="1" lang="en-US" altLang="ja-JP" sz="2800" dirty="0">
              <a:solidFill>
                <a:srgbClr val="FF0000"/>
              </a:solidFill>
              <a:latin typeface="+mn-ea"/>
            </a:endParaRPr>
          </a:p>
          <a:p>
            <a:pPr marL="0" indent="0">
              <a:buNone/>
            </a:pPr>
            <a:r>
              <a:rPr lang="en-US" altLang="ja-JP" sz="2800" dirty="0">
                <a:solidFill>
                  <a:srgbClr val="FF0000"/>
                </a:solidFill>
                <a:latin typeface="+mn-ea"/>
              </a:rPr>
              <a:t>      </a:t>
            </a:r>
            <a:r>
              <a:rPr kumimoji="1" lang="ja-JP" altLang="en-US" sz="2800" dirty="0">
                <a:solidFill>
                  <a:srgbClr val="FF0000"/>
                </a:solidFill>
                <a:latin typeface="+mn-ea"/>
              </a:rPr>
              <a:t>施状況の把握、その他の管理を一元的に行う</a:t>
            </a:r>
            <a:r>
              <a:rPr kumimoji="1" lang="ja-JP" altLang="en-US" sz="2800" dirty="0">
                <a:latin typeface="+mn-ea"/>
              </a:rPr>
              <a:t>も</a:t>
            </a:r>
            <a:endParaRPr kumimoji="1" lang="en-US" altLang="ja-JP" sz="2800" dirty="0">
              <a:latin typeface="+mn-ea"/>
            </a:endParaRPr>
          </a:p>
          <a:p>
            <a:pPr marL="0" indent="0">
              <a:buNone/>
            </a:pPr>
            <a:r>
              <a:rPr lang="ja-JP" altLang="en-US" sz="2800" dirty="0">
                <a:latin typeface="+mn-ea"/>
              </a:rPr>
              <a:t>　　</a:t>
            </a:r>
            <a:r>
              <a:rPr kumimoji="1" lang="ja-JP" altLang="en-US" sz="2800" dirty="0">
                <a:latin typeface="+mn-ea"/>
              </a:rPr>
              <a:t>のとする。</a:t>
            </a:r>
            <a:endParaRPr kumimoji="1" lang="en-US" altLang="ja-JP" sz="2800" dirty="0">
              <a:latin typeface="+mn-ea"/>
            </a:endParaRPr>
          </a:p>
          <a:p>
            <a:pPr marL="0" indent="0">
              <a:buNone/>
            </a:pPr>
            <a:endParaRPr kumimoji="1" lang="en-US" altLang="ja-JP" sz="1100" dirty="0">
              <a:latin typeface="+mn-ea"/>
            </a:endParaRPr>
          </a:p>
          <a:p>
            <a:pPr marL="0" indent="0">
              <a:buNone/>
            </a:pPr>
            <a:r>
              <a:rPr lang="ja-JP" altLang="en-US" sz="2800" dirty="0">
                <a:latin typeface="+mn-ea"/>
              </a:rPr>
              <a:t>２．指定訪問看護ステーションの管理者は、当該指定</a:t>
            </a:r>
            <a:endParaRPr lang="en-US" altLang="ja-JP" sz="2800" dirty="0">
              <a:latin typeface="+mn-ea"/>
            </a:endParaRPr>
          </a:p>
          <a:p>
            <a:pPr marL="0" indent="0">
              <a:buNone/>
            </a:pPr>
            <a:r>
              <a:rPr lang="en-US" altLang="ja-JP" sz="2800" dirty="0">
                <a:latin typeface="+mn-ea"/>
              </a:rPr>
              <a:t>      </a:t>
            </a:r>
            <a:r>
              <a:rPr lang="ja-JP" altLang="en-US" sz="2800" dirty="0">
                <a:latin typeface="+mn-ea"/>
              </a:rPr>
              <a:t>訪問看護ステーションの</a:t>
            </a:r>
            <a:r>
              <a:rPr lang="ja-JP" altLang="en-US" sz="2800" dirty="0">
                <a:solidFill>
                  <a:srgbClr val="FF0000"/>
                </a:solidFill>
                <a:latin typeface="+mn-ea"/>
              </a:rPr>
              <a:t>従事者に規定を遵守させ</a:t>
            </a:r>
            <a:endParaRPr lang="en-US" altLang="ja-JP" sz="2800" dirty="0">
              <a:solidFill>
                <a:srgbClr val="FF0000"/>
              </a:solidFill>
              <a:latin typeface="+mn-ea"/>
            </a:endParaRPr>
          </a:p>
          <a:p>
            <a:pPr marL="0" indent="0">
              <a:buNone/>
            </a:pPr>
            <a:r>
              <a:rPr lang="en-US" altLang="ja-JP" sz="2800" dirty="0">
                <a:solidFill>
                  <a:srgbClr val="FF0000"/>
                </a:solidFill>
                <a:latin typeface="+mn-ea"/>
              </a:rPr>
              <a:t>      </a:t>
            </a:r>
            <a:r>
              <a:rPr lang="ja-JP" altLang="en-US" sz="2800" dirty="0">
                <a:solidFill>
                  <a:srgbClr val="FF0000"/>
                </a:solidFill>
                <a:latin typeface="+mn-ea"/>
              </a:rPr>
              <a:t>るため必要な指揮命令を行う</a:t>
            </a:r>
            <a:r>
              <a:rPr lang="ja-JP" altLang="en-US" sz="2800" dirty="0">
                <a:latin typeface="+mn-ea"/>
              </a:rPr>
              <a:t>ものとする。</a:t>
            </a:r>
            <a:endParaRPr kumimoji="1" lang="ja-JP" altLang="en-US" sz="2800" dirty="0">
              <a:latin typeface="+mn-ea"/>
            </a:endParaRPr>
          </a:p>
        </p:txBody>
      </p:sp>
    </p:spTree>
    <p:extLst>
      <p:ext uri="{BB962C8B-B14F-4D97-AF65-F5344CB8AC3E}">
        <p14:creationId xmlns:p14="http://schemas.microsoft.com/office/powerpoint/2010/main" val="161581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492A515-B3C3-4FDE-AB48-FDE92FE296B7}"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2" name="タイトル 1"/>
          <p:cNvSpPr>
            <a:spLocks noGrp="1"/>
          </p:cNvSpPr>
          <p:nvPr>
            <p:ph type="title" idx="4294967295"/>
          </p:nvPr>
        </p:nvSpPr>
        <p:spPr>
          <a:xfrm>
            <a:off x="518864" y="201703"/>
            <a:ext cx="8229600" cy="726531"/>
          </a:xfrm>
        </p:spPr>
        <p:txBody>
          <a:bodyPr>
            <a:normAutofit/>
          </a:bodyPr>
          <a:lstStyle/>
          <a:p>
            <a:pPr lvl="0"/>
            <a:r>
              <a:rPr kumimoji="0" lang="ja-JP" altLang="en-US" sz="3600" dirty="0">
                <a:solidFill>
                  <a:schemeClr val="bg1"/>
                </a:solidFill>
                <a:latin typeface="Century" panose="02040604050505020304" pitchFamily="18" charset="0"/>
                <a:ea typeface="ＭＳ ゴシック" panose="020B0609070205080204" pitchFamily="49" charset="-128"/>
              </a:rPr>
              <a:t>管理者の役割とは</a:t>
            </a:r>
            <a:endParaRPr kumimoji="1" lang="ja-JP" altLang="en-US" sz="3600" dirty="0">
              <a:solidFill>
                <a:schemeClr val="bg1"/>
              </a:solidFill>
            </a:endParaRPr>
          </a:p>
        </p:txBody>
      </p:sp>
      <p:sp>
        <p:nvSpPr>
          <p:cNvPr id="3" name="コンテンツ プレースホルダー 2"/>
          <p:cNvSpPr>
            <a:spLocks noGrp="1"/>
          </p:cNvSpPr>
          <p:nvPr>
            <p:ph idx="4294967295"/>
          </p:nvPr>
        </p:nvSpPr>
        <p:spPr>
          <a:xfrm>
            <a:off x="457200" y="1139825"/>
            <a:ext cx="8229600" cy="5399087"/>
          </a:xfrm>
        </p:spPr>
        <p:txBody>
          <a:bodyPr>
            <a:normAutofit fontScale="92500" lnSpcReduction="10000"/>
          </a:bodyPr>
          <a:lstStyle/>
          <a:p>
            <a:pPr marL="0" indent="0">
              <a:buNone/>
            </a:pPr>
            <a:r>
              <a:rPr lang="ja-JP" altLang="en-US" dirty="0">
                <a:latin typeface="+mn-ea"/>
              </a:rPr>
              <a:t>◇</a:t>
            </a:r>
            <a:r>
              <a:rPr lang="ja-JP" altLang="ja-JP" dirty="0">
                <a:latin typeface="+mn-ea"/>
              </a:rPr>
              <a:t>サービス提供機関として成熟するために・・・</a:t>
            </a:r>
          </a:p>
          <a:p>
            <a:pPr marL="0" indent="0">
              <a:buNone/>
            </a:pPr>
            <a:r>
              <a:rPr lang="ja-JP" altLang="en-US" dirty="0">
                <a:latin typeface="+mn-ea"/>
              </a:rPr>
              <a:t>　・</a:t>
            </a:r>
            <a:r>
              <a:rPr lang="ja-JP" altLang="ja-JP" dirty="0">
                <a:solidFill>
                  <a:srgbClr val="FF0000"/>
                </a:solidFill>
                <a:latin typeface="+mn-ea"/>
              </a:rPr>
              <a:t>信頼できる運営基盤をつくる</a:t>
            </a:r>
            <a:endParaRPr lang="en-US" altLang="ja-JP" dirty="0">
              <a:solidFill>
                <a:srgbClr val="FF0000"/>
              </a:solidFill>
              <a:latin typeface="+mn-ea"/>
            </a:endParaRPr>
          </a:p>
          <a:p>
            <a:pPr marL="0" indent="0">
              <a:buNone/>
            </a:pPr>
            <a:r>
              <a:rPr lang="ja-JP" altLang="en-US" dirty="0">
                <a:latin typeface="+mn-ea"/>
              </a:rPr>
              <a:t>　　　⇒</a:t>
            </a:r>
            <a:r>
              <a:rPr lang="ja-JP" altLang="ja-JP" dirty="0">
                <a:latin typeface="+mn-ea"/>
              </a:rPr>
              <a:t>法令遵守、経営の安定</a:t>
            </a:r>
          </a:p>
          <a:p>
            <a:pPr marL="0" indent="0">
              <a:buNone/>
            </a:pPr>
            <a:r>
              <a:rPr lang="ja-JP" altLang="en-US" dirty="0">
                <a:latin typeface="+mn-ea"/>
              </a:rPr>
              <a:t>　・</a:t>
            </a:r>
            <a:r>
              <a:rPr lang="ja-JP" altLang="ja-JP" dirty="0">
                <a:solidFill>
                  <a:srgbClr val="FF0000"/>
                </a:solidFill>
                <a:latin typeface="+mn-ea"/>
              </a:rPr>
              <a:t>安全にケアが提供できる組織づくりをする</a:t>
            </a:r>
            <a:endParaRPr lang="en-US" altLang="ja-JP" dirty="0">
              <a:solidFill>
                <a:srgbClr val="FF0000"/>
              </a:solidFill>
              <a:latin typeface="+mn-ea"/>
            </a:endParaRPr>
          </a:p>
          <a:p>
            <a:pPr marL="0" indent="0">
              <a:buNone/>
            </a:pPr>
            <a:r>
              <a:rPr lang="ja-JP" altLang="en-US" dirty="0">
                <a:latin typeface="+mn-ea"/>
              </a:rPr>
              <a:t>　　　⇒</a:t>
            </a:r>
            <a:r>
              <a:rPr lang="ja-JP" altLang="ja-JP" dirty="0">
                <a:latin typeface="+mn-ea"/>
              </a:rPr>
              <a:t>質の保証、リスクマネジメント</a:t>
            </a:r>
            <a:endParaRPr lang="en-US" altLang="ja-JP" dirty="0">
              <a:latin typeface="+mn-ea"/>
            </a:endParaRPr>
          </a:p>
          <a:p>
            <a:pPr marL="0" indent="0">
              <a:buNone/>
            </a:pPr>
            <a:endParaRPr lang="ja-JP" altLang="ja-JP" sz="1300" dirty="0">
              <a:latin typeface="+mn-ea"/>
            </a:endParaRPr>
          </a:p>
          <a:p>
            <a:pPr marL="0" indent="0">
              <a:buNone/>
            </a:pPr>
            <a:r>
              <a:rPr lang="ja-JP" altLang="en-US" dirty="0">
                <a:latin typeface="+mn-ea"/>
              </a:rPr>
              <a:t>◇</a:t>
            </a:r>
            <a:r>
              <a:rPr lang="ja-JP" altLang="ja-JP" dirty="0">
                <a:latin typeface="+mn-ea"/>
              </a:rPr>
              <a:t>看護師が安全にケアを継続するために・・・</a:t>
            </a:r>
          </a:p>
          <a:p>
            <a:pPr marL="0" indent="0">
              <a:buNone/>
            </a:pPr>
            <a:r>
              <a:rPr lang="ja-JP" altLang="en-US" dirty="0">
                <a:latin typeface="+mn-ea"/>
              </a:rPr>
              <a:t>　・</a:t>
            </a:r>
            <a:r>
              <a:rPr lang="ja-JP" altLang="ja-JP" dirty="0">
                <a:solidFill>
                  <a:srgbClr val="FF0000"/>
                </a:solidFill>
                <a:latin typeface="+mn-ea"/>
              </a:rPr>
              <a:t>適切なケアができるようにサポートする</a:t>
            </a:r>
            <a:endParaRPr lang="en-US" altLang="ja-JP" dirty="0">
              <a:solidFill>
                <a:srgbClr val="FF0000"/>
              </a:solidFill>
              <a:latin typeface="+mn-ea"/>
            </a:endParaRPr>
          </a:p>
          <a:p>
            <a:pPr marL="0" indent="0">
              <a:buNone/>
            </a:pPr>
            <a:r>
              <a:rPr lang="ja-JP" altLang="en-US" dirty="0">
                <a:latin typeface="+mn-ea"/>
              </a:rPr>
              <a:t>　　　⇒人財育成、</a:t>
            </a:r>
            <a:r>
              <a:rPr lang="ja-JP" altLang="ja-JP" dirty="0">
                <a:latin typeface="+mn-ea"/>
              </a:rPr>
              <a:t>ＯＪＴ、スーパービジョン</a:t>
            </a:r>
          </a:p>
          <a:p>
            <a:pPr marL="0" indent="0">
              <a:buNone/>
            </a:pPr>
            <a:r>
              <a:rPr lang="ja-JP" altLang="en-US" dirty="0">
                <a:latin typeface="+mn-ea"/>
              </a:rPr>
              <a:t>　・</a:t>
            </a:r>
            <a:r>
              <a:rPr lang="ja-JP" altLang="ja-JP" dirty="0">
                <a:solidFill>
                  <a:srgbClr val="FF0000"/>
                </a:solidFill>
                <a:latin typeface="+mn-ea"/>
              </a:rPr>
              <a:t>利用者や家族をサポートする</a:t>
            </a:r>
            <a:endParaRPr lang="en-US" altLang="ja-JP" dirty="0">
              <a:solidFill>
                <a:srgbClr val="FF0000"/>
              </a:solidFill>
              <a:latin typeface="+mn-ea"/>
            </a:endParaRPr>
          </a:p>
          <a:p>
            <a:pPr marL="0" indent="0">
              <a:buNone/>
            </a:pPr>
            <a:r>
              <a:rPr lang="ja-JP" altLang="en-US" dirty="0">
                <a:latin typeface="+mn-ea"/>
              </a:rPr>
              <a:t>　　　⇒</a:t>
            </a:r>
            <a:r>
              <a:rPr lang="ja-JP" altLang="ja-JP" dirty="0">
                <a:latin typeface="+mn-ea"/>
              </a:rPr>
              <a:t>経営理念、組織体制、職場風土の醸成</a:t>
            </a:r>
          </a:p>
        </p:txBody>
      </p:sp>
    </p:spTree>
    <p:extLst>
      <p:ext uri="{BB962C8B-B14F-4D97-AF65-F5344CB8AC3E}">
        <p14:creationId xmlns:p14="http://schemas.microsoft.com/office/powerpoint/2010/main" val="429026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492A515-B3C3-4FDE-AB48-FDE92FE296B7}"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2" name="タイトル 1"/>
          <p:cNvSpPr>
            <a:spLocks noGrp="1"/>
          </p:cNvSpPr>
          <p:nvPr>
            <p:ph type="title" idx="4294967295"/>
          </p:nvPr>
        </p:nvSpPr>
        <p:spPr>
          <a:xfrm>
            <a:off x="395536" y="202283"/>
            <a:ext cx="8229600" cy="706437"/>
          </a:xfrm>
        </p:spPr>
        <p:txBody>
          <a:bodyPr>
            <a:normAutofit/>
          </a:bodyPr>
          <a:lstStyle/>
          <a:p>
            <a:r>
              <a:rPr kumimoji="1" lang="ja-JP" altLang="en-US" sz="4000" dirty="0">
                <a:solidFill>
                  <a:schemeClr val="bg1"/>
                </a:solidFill>
              </a:rPr>
              <a:t>管理者に必要な能力とは</a:t>
            </a:r>
          </a:p>
        </p:txBody>
      </p:sp>
      <p:graphicFrame>
        <p:nvGraphicFramePr>
          <p:cNvPr id="6" name="コンテンツ プレースホルダー 5"/>
          <p:cNvGraphicFramePr>
            <a:graphicFrameLocks noGrp="1"/>
          </p:cNvGraphicFramePr>
          <p:nvPr>
            <p:ph idx="4294967295"/>
            <p:extLst>
              <p:ext uri="{D42A27DB-BD31-4B8C-83A1-F6EECF244321}">
                <p14:modId xmlns:p14="http://schemas.microsoft.com/office/powerpoint/2010/main" val="2104139494"/>
              </p:ext>
            </p:extLst>
          </p:nvPr>
        </p:nvGraphicFramePr>
        <p:xfrm>
          <a:off x="457200" y="1061331"/>
          <a:ext cx="8229600" cy="5660144"/>
        </p:xfrm>
        <a:graphic>
          <a:graphicData uri="http://schemas.openxmlformats.org/drawingml/2006/table">
            <a:tbl>
              <a:tblPr firstRow="1" bandRow="1">
                <a:tableStyleId>{5940675A-B579-460E-94D1-54222C63F5DA}</a:tableStyleId>
              </a:tblPr>
              <a:tblGrid>
                <a:gridCol w="2314600">
                  <a:extLst>
                    <a:ext uri="{9D8B030D-6E8A-4147-A177-3AD203B41FA5}">
                      <a16:colId xmlns:a16="http://schemas.microsoft.com/office/drawing/2014/main" val="20000"/>
                    </a:ext>
                  </a:extLst>
                </a:gridCol>
                <a:gridCol w="5915000">
                  <a:extLst>
                    <a:ext uri="{9D8B030D-6E8A-4147-A177-3AD203B41FA5}">
                      <a16:colId xmlns:a16="http://schemas.microsoft.com/office/drawing/2014/main" val="20001"/>
                    </a:ext>
                  </a:extLst>
                </a:gridCol>
              </a:tblGrid>
              <a:tr h="1024912">
                <a:tc>
                  <a:txBody>
                    <a:bodyPr/>
                    <a:lstStyle/>
                    <a:p>
                      <a:pPr algn="ctr"/>
                      <a:r>
                        <a:rPr kumimoji="1" lang="ja-JP" altLang="en-US" sz="2000" b="1" dirty="0">
                          <a:latin typeface="+mn-ea"/>
                          <a:ea typeface="+mn-ea"/>
                        </a:rPr>
                        <a:t>利用者の管理能力</a:t>
                      </a:r>
                    </a:p>
                  </a:txBody>
                  <a:tcPr anchor="ctr"/>
                </a:tc>
                <a:tc>
                  <a:txBody>
                    <a:bodyPr/>
                    <a:lstStyle/>
                    <a:p>
                      <a:r>
                        <a:rPr kumimoji="1" lang="ja-JP" altLang="en-US" sz="2000" dirty="0">
                          <a:latin typeface="+mn-ea"/>
                          <a:ea typeface="+mn-ea"/>
                        </a:rPr>
                        <a:t>・利用者の確保</a:t>
                      </a:r>
                      <a:endParaRPr kumimoji="1" lang="en-US" altLang="ja-JP" sz="2000" dirty="0">
                        <a:latin typeface="+mn-ea"/>
                        <a:ea typeface="+mn-ea"/>
                      </a:endParaRPr>
                    </a:p>
                    <a:p>
                      <a:r>
                        <a:rPr kumimoji="1" lang="ja-JP" altLang="en-US" sz="2000" dirty="0">
                          <a:latin typeface="+mn-ea"/>
                          <a:ea typeface="+mn-ea"/>
                        </a:rPr>
                        <a:t>・記録の管理</a:t>
                      </a:r>
                      <a:endParaRPr kumimoji="1" lang="en-US" altLang="ja-JP" sz="2000" dirty="0">
                        <a:latin typeface="+mn-ea"/>
                        <a:ea typeface="+mn-ea"/>
                      </a:endParaRPr>
                    </a:p>
                    <a:p>
                      <a:r>
                        <a:rPr kumimoji="1" lang="ja-JP" altLang="en-US" sz="2000" dirty="0">
                          <a:latin typeface="+mn-ea"/>
                          <a:ea typeface="+mn-ea"/>
                        </a:rPr>
                        <a:t>・利用者データの把握</a:t>
                      </a:r>
                    </a:p>
                  </a:txBody>
                  <a:tcPr anchor="ctr"/>
                </a:tc>
                <a:extLst>
                  <a:ext uri="{0D108BD9-81ED-4DB2-BD59-A6C34878D82A}">
                    <a16:rowId xmlns:a16="http://schemas.microsoft.com/office/drawing/2014/main" val="10000"/>
                  </a:ext>
                </a:extLst>
              </a:tr>
              <a:tr h="1008112">
                <a:tc>
                  <a:txBody>
                    <a:bodyPr/>
                    <a:lstStyle/>
                    <a:p>
                      <a:pPr algn="ctr"/>
                      <a:r>
                        <a:rPr kumimoji="1" lang="ja-JP" altLang="en-US" sz="2000" b="1" dirty="0">
                          <a:latin typeface="+mn-ea"/>
                          <a:ea typeface="+mn-ea"/>
                        </a:rPr>
                        <a:t>職員の管理能力</a:t>
                      </a:r>
                    </a:p>
                  </a:txBody>
                  <a:tcPr anchor="ctr"/>
                </a:tc>
                <a:tc>
                  <a:txBody>
                    <a:bodyPr/>
                    <a:lstStyle/>
                    <a:p>
                      <a:r>
                        <a:rPr kumimoji="1" lang="ja-JP" altLang="en-US" sz="2000" dirty="0">
                          <a:latin typeface="+mn-ea"/>
                          <a:ea typeface="+mn-ea"/>
                        </a:rPr>
                        <a:t>・職員教育、育成、評価</a:t>
                      </a:r>
                      <a:endParaRPr kumimoji="1" lang="en-US" altLang="ja-JP" sz="2000" dirty="0">
                        <a:latin typeface="+mn-ea"/>
                        <a:ea typeface="+mn-ea"/>
                      </a:endParaRPr>
                    </a:p>
                    <a:p>
                      <a:r>
                        <a:rPr kumimoji="1" lang="ja-JP" altLang="en-US" sz="2000" dirty="0">
                          <a:latin typeface="+mn-ea"/>
                          <a:ea typeface="+mn-ea"/>
                        </a:rPr>
                        <a:t>・高度医療へ対応できる看護師教育</a:t>
                      </a:r>
                      <a:endParaRPr kumimoji="1" lang="en-US" altLang="ja-JP" sz="2000" dirty="0">
                        <a:latin typeface="+mn-ea"/>
                        <a:ea typeface="+mn-ea"/>
                      </a:endParaRPr>
                    </a:p>
                    <a:p>
                      <a:r>
                        <a:rPr kumimoji="1" lang="ja-JP" altLang="en-US" sz="2000" dirty="0">
                          <a:latin typeface="+mn-ea"/>
                          <a:ea typeface="+mn-ea"/>
                        </a:rPr>
                        <a:t>・人間関係の調整</a:t>
                      </a:r>
                    </a:p>
                  </a:txBody>
                  <a:tcPr anchor="ctr"/>
                </a:tc>
                <a:extLst>
                  <a:ext uri="{0D108BD9-81ED-4DB2-BD59-A6C34878D82A}">
                    <a16:rowId xmlns:a16="http://schemas.microsoft.com/office/drawing/2014/main" val="10001"/>
                  </a:ext>
                </a:extLst>
              </a:tr>
              <a:tr h="1251775">
                <a:tc>
                  <a:txBody>
                    <a:bodyPr/>
                    <a:lstStyle/>
                    <a:p>
                      <a:pPr algn="ctr"/>
                      <a:r>
                        <a:rPr kumimoji="1" lang="ja-JP" altLang="en-US" sz="2000" b="1" dirty="0">
                          <a:latin typeface="+mn-ea"/>
                          <a:ea typeface="+mn-ea"/>
                        </a:rPr>
                        <a:t>職場環境を整える能力</a:t>
                      </a:r>
                    </a:p>
                  </a:txBody>
                  <a:tcPr anchor="ctr"/>
                </a:tc>
                <a:tc>
                  <a:txBody>
                    <a:bodyPr/>
                    <a:lstStyle/>
                    <a:p>
                      <a:r>
                        <a:rPr kumimoji="1" lang="ja-JP" altLang="en-US" sz="2000" dirty="0">
                          <a:latin typeface="+mn-ea"/>
                          <a:ea typeface="+mn-ea"/>
                        </a:rPr>
                        <a:t>・雇用環境の整備（労務管理）</a:t>
                      </a:r>
                      <a:endParaRPr kumimoji="1" lang="en-US" altLang="ja-JP" sz="2000" dirty="0">
                        <a:latin typeface="+mn-ea"/>
                        <a:ea typeface="+mn-ea"/>
                      </a:endParaRPr>
                    </a:p>
                    <a:p>
                      <a:r>
                        <a:rPr kumimoji="1" lang="ja-JP" altLang="en-US" sz="2000" dirty="0">
                          <a:latin typeface="+mn-ea"/>
                          <a:ea typeface="+mn-ea"/>
                        </a:rPr>
                        <a:t>・時代のニーズに対応できる体制の整備</a:t>
                      </a:r>
                      <a:endParaRPr kumimoji="1" lang="en-US" altLang="ja-JP" sz="2000" dirty="0">
                        <a:latin typeface="+mn-ea"/>
                        <a:ea typeface="+mn-ea"/>
                      </a:endParaRPr>
                    </a:p>
                    <a:p>
                      <a:r>
                        <a:rPr kumimoji="1" lang="ja-JP" altLang="en-US" sz="2000" dirty="0">
                          <a:latin typeface="+mn-ea"/>
                          <a:ea typeface="+mn-ea"/>
                        </a:rPr>
                        <a:t>・</a:t>
                      </a:r>
                      <a:r>
                        <a:rPr kumimoji="1" lang="ja-JP" altLang="en-US" sz="2000" u="sng" dirty="0">
                          <a:solidFill>
                            <a:srgbClr val="FF0000"/>
                          </a:solidFill>
                          <a:latin typeface="+mn-ea"/>
                          <a:ea typeface="+mn-ea"/>
                        </a:rPr>
                        <a:t>訪問看護の質の向上（業務の標準化、質の評価）</a:t>
                      </a:r>
                      <a:endParaRPr kumimoji="1" lang="en-US" altLang="ja-JP" sz="2000" u="sng" dirty="0">
                        <a:solidFill>
                          <a:srgbClr val="FF0000"/>
                        </a:solidFill>
                        <a:latin typeface="+mn-ea"/>
                        <a:ea typeface="+mn-ea"/>
                      </a:endParaRPr>
                    </a:p>
                    <a:p>
                      <a:r>
                        <a:rPr kumimoji="1" lang="ja-JP" altLang="en-US" sz="2000" dirty="0">
                          <a:latin typeface="+mn-ea"/>
                          <a:ea typeface="+mn-ea"/>
                        </a:rPr>
                        <a:t>・リスクマネジメント</a:t>
                      </a:r>
                    </a:p>
                  </a:txBody>
                  <a:tcPr anchor="ctr"/>
                </a:tc>
                <a:extLst>
                  <a:ext uri="{0D108BD9-81ED-4DB2-BD59-A6C34878D82A}">
                    <a16:rowId xmlns:a16="http://schemas.microsoft.com/office/drawing/2014/main" val="10002"/>
                  </a:ext>
                </a:extLst>
              </a:tr>
              <a:tr h="993616">
                <a:tc>
                  <a:txBody>
                    <a:bodyPr/>
                    <a:lstStyle/>
                    <a:p>
                      <a:pPr algn="ctr"/>
                      <a:r>
                        <a:rPr kumimoji="1" lang="ja-JP" altLang="en-US" sz="2000" b="1" dirty="0">
                          <a:latin typeface="+mn-ea"/>
                          <a:ea typeface="+mn-ea"/>
                        </a:rPr>
                        <a:t>経営能力</a:t>
                      </a:r>
                    </a:p>
                  </a:txBody>
                  <a:tcPr anchor="ctr"/>
                </a:tc>
                <a:tc>
                  <a:txBody>
                    <a:bodyPr/>
                    <a:lstStyle/>
                    <a:p>
                      <a:r>
                        <a:rPr kumimoji="1" lang="ja-JP" altLang="en-US" sz="2000" dirty="0">
                          <a:latin typeface="+mn-ea"/>
                          <a:ea typeface="+mn-ea"/>
                        </a:rPr>
                        <a:t>・現状把握とデータの蓄積</a:t>
                      </a:r>
                      <a:endParaRPr kumimoji="1" lang="en-US" altLang="ja-JP" sz="2000" dirty="0">
                        <a:latin typeface="+mn-ea"/>
                        <a:ea typeface="+mn-ea"/>
                      </a:endParaRPr>
                    </a:p>
                    <a:p>
                      <a:r>
                        <a:rPr kumimoji="1" lang="ja-JP" altLang="en-US" sz="2000" dirty="0">
                          <a:latin typeface="+mn-ea"/>
                          <a:ea typeface="+mn-ea"/>
                        </a:rPr>
                        <a:t>・予算管理への参画</a:t>
                      </a:r>
                      <a:endParaRPr kumimoji="1" lang="en-US" altLang="ja-JP" sz="2000" dirty="0">
                        <a:latin typeface="+mn-ea"/>
                        <a:ea typeface="+mn-ea"/>
                      </a:endParaRPr>
                    </a:p>
                    <a:p>
                      <a:r>
                        <a:rPr kumimoji="1" lang="ja-JP" altLang="en-US" sz="2000" dirty="0">
                          <a:latin typeface="+mn-ea"/>
                          <a:ea typeface="+mn-ea"/>
                        </a:rPr>
                        <a:t>・ステーションのアピール（強みは何か）</a:t>
                      </a:r>
                    </a:p>
                  </a:txBody>
                  <a:tcPr anchor="ctr"/>
                </a:tc>
                <a:extLst>
                  <a:ext uri="{0D108BD9-81ED-4DB2-BD59-A6C34878D82A}">
                    <a16:rowId xmlns:a16="http://schemas.microsoft.com/office/drawing/2014/main" val="10003"/>
                  </a:ext>
                </a:extLst>
              </a:tr>
              <a:tr h="1251775">
                <a:tc>
                  <a:txBody>
                    <a:bodyPr/>
                    <a:lstStyle/>
                    <a:p>
                      <a:pPr algn="ctr"/>
                      <a:r>
                        <a:rPr kumimoji="1" lang="ja-JP" altLang="en-US" sz="2000" b="1" dirty="0">
                          <a:latin typeface="+mn-ea"/>
                          <a:ea typeface="+mn-ea"/>
                        </a:rPr>
                        <a:t>リーダーシップ</a:t>
                      </a:r>
                    </a:p>
                  </a:txBody>
                  <a:tcPr anchor="ctr"/>
                </a:tc>
                <a:tc>
                  <a:txBody>
                    <a:bodyPr/>
                    <a:lstStyle/>
                    <a:p>
                      <a:r>
                        <a:rPr kumimoji="1" lang="ja-JP" altLang="en-US" sz="2000" dirty="0">
                          <a:latin typeface="+mn-ea"/>
                          <a:ea typeface="+mn-ea"/>
                        </a:rPr>
                        <a:t>・組織の方向性を決定</a:t>
                      </a:r>
                      <a:endParaRPr kumimoji="1" lang="en-US" altLang="ja-JP" sz="2000" dirty="0">
                        <a:latin typeface="+mn-ea"/>
                        <a:ea typeface="+mn-ea"/>
                      </a:endParaRPr>
                    </a:p>
                    <a:p>
                      <a:r>
                        <a:rPr kumimoji="1" lang="ja-JP" altLang="en-US" sz="2000" dirty="0">
                          <a:latin typeface="+mn-ea"/>
                          <a:ea typeface="+mn-ea"/>
                        </a:rPr>
                        <a:t>・役割分担、自主性の育成、モチベーションの刺激</a:t>
                      </a:r>
                      <a:endParaRPr kumimoji="1" lang="en-US" altLang="ja-JP" sz="2000" dirty="0">
                        <a:latin typeface="+mn-ea"/>
                        <a:ea typeface="+mn-ea"/>
                      </a:endParaRPr>
                    </a:p>
                    <a:p>
                      <a:r>
                        <a:rPr kumimoji="1" lang="ja-JP" altLang="en-US" sz="2000" dirty="0">
                          <a:latin typeface="+mn-ea"/>
                          <a:ea typeface="+mn-ea"/>
                        </a:rPr>
                        <a:t>・スーパーバイズ</a:t>
                      </a:r>
                      <a:endParaRPr kumimoji="1" lang="en-US" altLang="ja-JP" sz="2000" dirty="0">
                        <a:latin typeface="+mn-ea"/>
                        <a:ea typeface="+mn-ea"/>
                      </a:endParaRPr>
                    </a:p>
                    <a:p>
                      <a:r>
                        <a:rPr kumimoji="1" lang="ja-JP" altLang="en-US" sz="2000" dirty="0">
                          <a:latin typeface="+mn-ea"/>
                          <a:ea typeface="+mn-ea"/>
                        </a:rPr>
                        <a:t>・事故対応、苦情対応</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1441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492A515-B3C3-4FDE-AB48-FDE92FE296B7}"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2" name="タイトル 1"/>
          <p:cNvSpPr>
            <a:spLocks noGrp="1"/>
          </p:cNvSpPr>
          <p:nvPr>
            <p:ph type="title" idx="4294967295"/>
          </p:nvPr>
        </p:nvSpPr>
        <p:spPr>
          <a:xfrm>
            <a:off x="539552" y="188640"/>
            <a:ext cx="8229600" cy="719137"/>
          </a:xfrm>
        </p:spPr>
        <p:txBody>
          <a:bodyPr>
            <a:normAutofit/>
          </a:bodyPr>
          <a:lstStyle/>
          <a:p>
            <a:r>
              <a:rPr kumimoji="1" lang="ja-JP" altLang="en-US" sz="3600" dirty="0">
                <a:solidFill>
                  <a:schemeClr val="bg1"/>
                </a:solidFill>
              </a:rPr>
              <a:t>管理者は何をしなくてはならないか</a:t>
            </a:r>
          </a:p>
        </p:txBody>
      </p:sp>
      <p:sp>
        <p:nvSpPr>
          <p:cNvPr id="3" name="コンテンツ プレースホルダー 2"/>
          <p:cNvSpPr>
            <a:spLocks noGrp="1"/>
          </p:cNvSpPr>
          <p:nvPr>
            <p:ph idx="4294967295"/>
          </p:nvPr>
        </p:nvSpPr>
        <p:spPr>
          <a:xfrm>
            <a:off x="705182" y="1052513"/>
            <a:ext cx="8075612" cy="5668962"/>
          </a:xfrm>
        </p:spPr>
        <p:txBody>
          <a:bodyPr>
            <a:noAutofit/>
          </a:bodyPr>
          <a:lstStyle/>
          <a:p>
            <a:pPr marL="0" indent="0">
              <a:buNone/>
            </a:pPr>
            <a:r>
              <a:rPr kumimoji="1" lang="ja-JP" altLang="en-US" sz="2800" dirty="0">
                <a:latin typeface="+mn-ea"/>
              </a:rPr>
              <a:t>１．管理者になることの覚悟をもつ</a:t>
            </a:r>
            <a:endParaRPr kumimoji="1" lang="en-US" altLang="ja-JP" sz="2800" dirty="0">
              <a:latin typeface="+mn-ea"/>
            </a:endParaRPr>
          </a:p>
          <a:p>
            <a:pPr marL="0" indent="0">
              <a:buNone/>
            </a:pPr>
            <a:r>
              <a:rPr lang="ja-JP" altLang="en-US" sz="2800" dirty="0">
                <a:latin typeface="+mn-ea"/>
              </a:rPr>
              <a:t>２．情勢や最新情報を正しくキャッチする</a:t>
            </a:r>
            <a:endParaRPr lang="en-US" altLang="ja-JP" sz="2800" dirty="0">
              <a:latin typeface="+mn-ea"/>
            </a:endParaRPr>
          </a:p>
          <a:p>
            <a:pPr marL="0" indent="0">
              <a:buNone/>
            </a:pPr>
            <a:r>
              <a:rPr kumimoji="1" lang="ja-JP" altLang="en-US" sz="2800" dirty="0">
                <a:latin typeface="+mn-ea"/>
              </a:rPr>
              <a:t>３．自部署の実態を正しく把握するために情報管理を</a:t>
            </a:r>
            <a:endParaRPr kumimoji="1" lang="en-US" altLang="ja-JP" sz="2800" dirty="0">
              <a:latin typeface="+mn-ea"/>
            </a:endParaRPr>
          </a:p>
          <a:p>
            <a:pPr marL="0" indent="0">
              <a:buNone/>
            </a:pPr>
            <a:r>
              <a:rPr lang="ja-JP" altLang="en-US" sz="2800" dirty="0">
                <a:latin typeface="+mn-ea"/>
              </a:rPr>
              <a:t>　　</a:t>
            </a:r>
            <a:r>
              <a:rPr kumimoji="1" lang="ja-JP" altLang="en-US" sz="2800" dirty="0">
                <a:latin typeface="+mn-ea"/>
              </a:rPr>
              <a:t>する</a:t>
            </a:r>
            <a:endParaRPr kumimoji="1" lang="en-US" altLang="ja-JP" sz="2800" dirty="0">
              <a:latin typeface="+mn-ea"/>
            </a:endParaRPr>
          </a:p>
          <a:p>
            <a:pPr marL="0" indent="0">
              <a:buNone/>
            </a:pPr>
            <a:r>
              <a:rPr kumimoji="1" lang="ja-JP" altLang="en-US" sz="2800" dirty="0">
                <a:solidFill>
                  <a:srgbClr val="FF0000"/>
                </a:solidFill>
                <a:latin typeface="+mn-ea"/>
              </a:rPr>
              <a:t>４．理念や目指す姿を明確にして示し、方針に沿って　</a:t>
            </a:r>
            <a:endParaRPr kumimoji="1" lang="en-US" altLang="ja-JP" sz="2800" dirty="0">
              <a:solidFill>
                <a:srgbClr val="FF0000"/>
              </a:solidFill>
              <a:latin typeface="+mn-ea"/>
            </a:endParaRPr>
          </a:p>
          <a:p>
            <a:pPr marL="0" indent="0">
              <a:buNone/>
            </a:pPr>
            <a:r>
              <a:rPr lang="ja-JP" altLang="en-US" sz="2800" dirty="0">
                <a:solidFill>
                  <a:srgbClr val="FF0000"/>
                </a:solidFill>
                <a:latin typeface="+mn-ea"/>
              </a:rPr>
              <a:t>　　</a:t>
            </a:r>
            <a:r>
              <a:rPr kumimoji="1" lang="ja-JP" altLang="en-US" sz="2800" dirty="0">
                <a:solidFill>
                  <a:srgbClr val="FF0000"/>
                </a:solidFill>
                <a:latin typeface="+mn-ea"/>
              </a:rPr>
              <a:t>事業運営する</a:t>
            </a:r>
            <a:endParaRPr kumimoji="1" lang="en-US" altLang="ja-JP" sz="2800" dirty="0">
              <a:solidFill>
                <a:srgbClr val="FF0000"/>
              </a:solidFill>
              <a:latin typeface="+mn-ea"/>
            </a:endParaRPr>
          </a:p>
          <a:p>
            <a:pPr marL="0" indent="0">
              <a:buNone/>
            </a:pPr>
            <a:r>
              <a:rPr lang="ja-JP" altLang="en-US" sz="2800" dirty="0">
                <a:solidFill>
                  <a:srgbClr val="FF0000"/>
                </a:solidFill>
                <a:latin typeface="+mn-ea"/>
              </a:rPr>
              <a:t>５．常に問題意識をもって行動し、職員と共に業務改</a:t>
            </a:r>
            <a:endParaRPr lang="en-US" altLang="ja-JP" sz="2800" dirty="0">
              <a:solidFill>
                <a:srgbClr val="FF0000"/>
              </a:solidFill>
              <a:latin typeface="+mn-ea"/>
            </a:endParaRPr>
          </a:p>
          <a:p>
            <a:pPr marL="0" indent="0">
              <a:buNone/>
            </a:pPr>
            <a:r>
              <a:rPr lang="ja-JP" altLang="en-US" sz="2800" dirty="0">
                <a:solidFill>
                  <a:srgbClr val="FF0000"/>
                </a:solidFill>
                <a:latin typeface="+mn-ea"/>
              </a:rPr>
              <a:t>　　</a:t>
            </a:r>
            <a:r>
              <a:rPr lang="ja-JP" altLang="en-US" sz="2800" dirty="0" err="1">
                <a:solidFill>
                  <a:srgbClr val="FF0000"/>
                </a:solidFill>
                <a:latin typeface="+mn-ea"/>
              </a:rPr>
              <a:t>善する</a:t>
            </a:r>
            <a:endParaRPr lang="en-US" altLang="ja-JP" sz="2800" dirty="0">
              <a:solidFill>
                <a:srgbClr val="FF0000"/>
              </a:solidFill>
              <a:latin typeface="+mn-ea"/>
            </a:endParaRPr>
          </a:p>
          <a:p>
            <a:pPr marL="0" indent="0">
              <a:buNone/>
            </a:pPr>
            <a:r>
              <a:rPr lang="ja-JP" altLang="en-US" sz="2800" dirty="0">
                <a:latin typeface="+mn-ea"/>
              </a:rPr>
              <a:t>６．理念や目指す姿と日常の業務を結びつけて職員　</a:t>
            </a:r>
            <a:endParaRPr lang="en-US" altLang="ja-JP" sz="2800" dirty="0">
              <a:latin typeface="+mn-ea"/>
            </a:endParaRPr>
          </a:p>
          <a:p>
            <a:pPr marL="0" indent="0">
              <a:buNone/>
            </a:pPr>
            <a:r>
              <a:rPr lang="ja-JP" altLang="en-US" sz="2800" dirty="0">
                <a:latin typeface="+mn-ea"/>
              </a:rPr>
              <a:t>　　の支援を行う</a:t>
            </a:r>
            <a:endParaRPr lang="en-US" altLang="ja-JP" sz="2800" dirty="0">
              <a:latin typeface="+mn-ea"/>
            </a:endParaRPr>
          </a:p>
          <a:p>
            <a:pPr marL="0" indent="0">
              <a:buNone/>
            </a:pPr>
            <a:r>
              <a:rPr lang="ja-JP" altLang="en-US" sz="2800" dirty="0">
                <a:latin typeface="+mn-ea"/>
              </a:rPr>
              <a:t>７．法を遵守し、倫理観をもって業務を行う</a:t>
            </a:r>
            <a:endParaRPr kumimoji="1" lang="ja-JP" altLang="en-US" sz="2800" dirty="0">
              <a:latin typeface="+mn-ea"/>
            </a:endParaRPr>
          </a:p>
        </p:txBody>
      </p:sp>
    </p:spTree>
    <p:extLst>
      <p:ext uri="{BB962C8B-B14F-4D97-AF65-F5344CB8AC3E}">
        <p14:creationId xmlns:p14="http://schemas.microsoft.com/office/powerpoint/2010/main" val="2857671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487252" y="6403633"/>
            <a:ext cx="2133600" cy="365125"/>
          </a:xfrm>
        </p:spPr>
        <p:txBody>
          <a:bodyPr/>
          <a:lstStyle/>
          <a:p>
            <a:fld id="{D492A515-B3C3-4FDE-AB48-FDE92FE296B7}" type="slidenum">
              <a:rPr lang="ja-JP" altLang="en-US" smtClean="0">
                <a:solidFill>
                  <a:prstClr val="black">
                    <a:tint val="75000"/>
                  </a:prstClr>
                </a:solidFill>
              </a:rPr>
              <a:pPr/>
              <a:t>16</a:t>
            </a:fld>
            <a:endParaRPr lang="ja-JP" altLang="en-US">
              <a:solidFill>
                <a:prstClr val="black">
                  <a:tint val="75000"/>
                </a:prstClr>
              </a:solidFill>
            </a:endParaRP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764704"/>
            <a:ext cx="8081300" cy="6004054"/>
          </a:xfrm>
          <a:prstGeom prst="rect">
            <a:avLst/>
          </a:prstGeom>
        </p:spPr>
      </p:pic>
    </p:spTree>
    <p:extLst>
      <p:ext uri="{BB962C8B-B14F-4D97-AF65-F5344CB8AC3E}">
        <p14:creationId xmlns:p14="http://schemas.microsoft.com/office/powerpoint/2010/main" val="2275373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
        <p:nvSpPr>
          <p:cNvPr id="2" name="タイトル 1"/>
          <p:cNvSpPr>
            <a:spLocks noGrp="1"/>
          </p:cNvSpPr>
          <p:nvPr>
            <p:ph type="title" idx="4294967295"/>
          </p:nvPr>
        </p:nvSpPr>
        <p:spPr>
          <a:xfrm>
            <a:off x="457200" y="202630"/>
            <a:ext cx="8229600" cy="778098"/>
          </a:xfrm>
        </p:spPr>
        <p:txBody>
          <a:bodyPr>
            <a:normAutofit/>
          </a:bodyPr>
          <a:lstStyle/>
          <a:p>
            <a:r>
              <a:rPr lang="ja-JP" altLang="en-US" sz="3600" dirty="0">
                <a:solidFill>
                  <a:schemeClr val="bg1"/>
                </a:solidFill>
              </a:rPr>
              <a:t>質の評価方法</a:t>
            </a:r>
            <a:endParaRPr kumimoji="1" lang="ja-JP" altLang="en-US" sz="3600" dirty="0">
              <a:solidFill>
                <a:schemeClr val="bg1"/>
              </a:solidFill>
            </a:endParaRPr>
          </a:p>
        </p:txBody>
      </p:sp>
      <p:sp>
        <p:nvSpPr>
          <p:cNvPr id="3" name="コンテンツ プレースホルダー 2"/>
          <p:cNvSpPr>
            <a:spLocks noGrp="1"/>
          </p:cNvSpPr>
          <p:nvPr>
            <p:ph idx="4294967295"/>
          </p:nvPr>
        </p:nvSpPr>
        <p:spPr>
          <a:xfrm>
            <a:off x="251619" y="1746076"/>
            <a:ext cx="8640762" cy="3844925"/>
          </a:xfrm>
        </p:spPr>
        <p:txBody>
          <a:bodyPr/>
          <a:lstStyle/>
          <a:p>
            <a:pPr>
              <a:lnSpc>
                <a:spcPct val="150000"/>
              </a:lnSpc>
              <a:buFontTx/>
              <a:buNone/>
            </a:pPr>
            <a:r>
              <a:rPr lang="ja-JP" altLang="en-US" dirty="0">
                <a:latin typeface="+mn-ea"/>
              </a:rPr>
              <a:t>　①　</a:t>
            </a:r>
            <a:r>
              <a:rPr lang="ja-JP" altLang="en-US" dirty="0">
                <a:solidFill>
                  <a:srgbClr val="FF0000"/>
                </a:solidFill>
                <a:latin typeface="+mn-ea"/>
              </a:rPr>
              <a:t>事業者自ら実施する</a:t>
            </a:r>
            <a:r>
              <a:rPr lang="en-US" altLang="ja-JP" dirty="0">
                <a:solidFill>
                  <a:srgbClr val="FF0000"/>
                </a:solidFill>
                <a:latin typeface="+mn-ea"/>
              </a:rPr>
              <a:t>(</a:t>
            </a:r>
            <a:r>
              <a:rPr lang="ja-JP" altLang="en-US" dirty="0">
                <a:solidFill>
                  <a:srgbClr val="FF0000"/>
                </a:solidFill>
                <a:latin typeface="+mn-ea"/>
              </a:rPr>
              <a:t>自己評価）</a:t>
            </a:r>
            <a:endParaRPr lang="en-US" altLang="ja-JP" dirty="0">
              <a:solidFill>
                <a:srgbClr val="FF0000"/>
              </a:solidFill>
              <a:latin typeface="+mn-ea"/>
            </a:endParaRPr>
          </a:p>
          <a:p>
            <a:pPr>
              <a:lnSpc>
                <a:spcPct val="150000"/>
              </a:lnSpc>
              <a:buFontTx/>
              <a:buNone/>
            </a:pPr>
            <a:r>
              <a:rPr lang="ja-JP" altLang="en-US" dirty="0">
                <a:latin typeface="+mn-ea"/>
              </a:rPr>
              <a:t>　②　利用者による評価（利用者評価）</a:t>
            </a:r>
            <a:endParaRPr lang="en-US" altLang="ja-JP" dirty="0">
              <a:latin typeface="+mn-ea"/>
            </a:endParaRPr>
          </a:p>
          <a:p>
            <a:pPr>
              <a:lnSpc>
                <a:spcPct val="150000"/>
              </a:lnSpc>
              <a:buFontTx/>
              <a:buNone/>
            </a:pPr>
            <a:r>
              <a:rPr lang="ja-JP" altLang="en-US" dirty="0">
                <a:latin typeface="+mn-ea"/>
              </a:rPr>
              <a:t>　③　評価機関などによる外部評価（第三者評価）</a:t>
            </a:r>
            <a:endParaRPr lang="en-US" altLang="ja-JP" dirty="0">
              <a:latin typeface="+mn-ea"/>
            </a:endParaRPr>
          </a:p>
          <a:p>
            <a:pPr>
              <a:lnSpc>
                <a:spcPct val="150000"/>
              </a:lnSpc>
              <a:buFontTx/>
              <a:buNone/>
            </a:pPr>
            <a:r>
              <a:rPr lang="ja-JP" altLang="en-US" dirty="0">
                <a:latin typeface="+mn-ea"/>
              </a:rPr>
              <a:t>　④　同業者などによる評価</a:t>
            </a:r>
            <a:endParaRPr lang="en-US" altLang="ja-JP" dirty="0">
              <a:latin typeface="+mn-ea"/>
            </a:endParaRPr>
          </a:p>
        </p:txBody>
      </p:sp>
    </p:spTree>
    <p:extLst>
      <p:ext uri="{BB962C8B-B14F-4D97-AF65-F5344CB8AC3E}">
        <p14:creationId xmlns:p14="http://schemas.microsoft.com/office/powerpoint/2010/main" val="4218228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18</a:t>
            </a:fld>
            <a:endParaRPr kumimoji="1" lang="ja-JP" altLang="en-US"/>
          </a:p>
        </p:txBody>
      </p:sp>
      <p:sp>
        <p:nvSpPr>
          <p:cNvPr id="2" name="タイトル 1"/>
          <p:cNvSpPr>
            <a:spLocks noGrp="1"/>
          </p:cNvSpPr>
          <p:nvPr>
            <p:ph type="title" idx="4294967295"/>
          </p:nvPr>
        </p:nvSpPr>
        <p:spPr>
          <a:xfrm>
            <a:off x="756419" y="201703"/>
            <a:ext cx="7920037" cy="723900"/>
          </a:xfrm>
        </p:spPr>
        <p:txBody>
          <a:bodyPr>
            <a:normAutofit/>
          </a:bodyPr>
          <a:lstStyle/>
          <a:p>
            <a:r>
              <a:rPr kumimoji="1" lang="ja-JP" altLang="en-US" sz="3600" dirty="0">
                <a:solidFill>
                  <a:schemeClr val="bg1"/>
                </a:solidFill>
              </a:rPr>
              <a:t>質評価の指標（ものさし）　主なもの</a:t>
            </a:r>
          </a:p>
        </p:txBody>
      </p:sp>
      <p:graphicFrame>
        <p:nvGraphicFramePr>
          <p:cNvPr id="5" name="コンテンツ プレースホルダー 4"/>
          <p:cNvGraphicFramePr>
            <a:graphicFrameLocks noGrp="1"/>
          </p:cNvGraphicFramePr>
          <p:nvPr>
            <p:ph idx="4294967295"/>
            <p:extLst>
              <p:ext uri="{D42A27DB-BD31-4B8C-83A1-F6EECF244321}">
                <p14:modId xmlns:p14="http://schemas.microsoft.com/office/powerpoint/2010/main" val="2274237281"/>
              </p:ext>
            </p:extLst>
          </p:nvPr>
        </p:nvGraphicFramePr>
        <p:xfrm>
          <a:off x="287523" y="1265523"/>
          <a:ext cx="8568953" cy="4754880"/>
        </p:xfrm>
        <a:graphic>
          <a:graphicData uri="http://schemas.openxmlformats.org/drawingml/2006/table">
            <a:tbl>
              <a:tblPr firstRow="1" bandRow="1">
                <a:tableStyleId>{69CF1AB2-1976-4502-BF36-3FF5EA218861}</a:tableStyleId>
              </a:tblPr>
              <a:tblGrid>
                <a:gridCol w="6054185">
                  <a:extLst>
                    <a:ext uri="{9D8B030D-6E8A-4147-A177-3AD203B41FA5}">
                      <a16:colId xmlns:a16="http://schemas.microsoft.com/office/drawing/2014/main" val="20000"/>
                    </a:ext>
                  </a:extLst>
                </a:gridCol>
                <a:gridCol w="2514768">
                  <a:extLst>
                    <a:ext uri="{9D8B030D-6E8A-4147-A177-3AD203B41FA5}">
                      <a16:colId xmlns:a16="http://schemas.microsoft.com/office/drawing/2014/main" val="20001"/>
                    </a:ext>
                  </a:extLst>
                </a:gridCol>
              </a:tblGrid>
              <a:tr h="1188720">
                <a:tc>
                  <a:txBody>
                    <a:bodyPr/>
                    <a:lstStyle/>
                    <a:p>
                      <a:r>
                        <a:rPr kumimoji="1" lang="ja-JP" altLang="en-US" sz="1800" dirty="0">
                          <a:solidFill>
                            <a:srgbClr val="FF0000"/>
                          </a:solidFill>
                          <a:latin typeface="+mn-ea"/>
                          <a:ea typeface="+mn-ea"/>
                        </a:rPr>
                        <a:t>訪問看護ステーションにおける事業所自己評価ガイドライン</a:t>
                      </a:r>
                      <a:endParaRPr kumimoji="1" lang="ja-JP" altLang="en-US" sz="1800" b="1" dirty="0">
                        <a:solidFill>
                          <a:srgbClr val="FF0000"/>
                        </a:solidFill>
                        <a:latin typeface="+mn-ea"/>
                        <a:ea typeface="+mn-ea"/>
                      </a:endParaRPr>
                    </a:p>
                  </a:txBody>
                  <a:tcPr anchor="ctr"/>
                </a:tc>
                <a:tc>
                  <a:txBody>
                    <a:bodyPr/>
                    <a:lstStyle/>
                    <a:p>
                      <a:r>
                        <a:rPr kumimoji="1" lang="ja-JP" altLang="en-US" sz="1800" dirty="0">
                          <a:latin typeface="+mn-ea"/>
                          <a:ea typeface="+mn-ea"/>
                        </a:rPr>
                        <a:t>全国訪問看護事業協会</a:t>
                      </a:r>
                    </a:p>
                  </a:txBody>
                  <a:tcPr anchor="ctr"/>
                </a:tc>
                <a:extLst>
                  <a:ext uri="{0D108BD9-81ED-4DB2-BD59-A6C34878D82A}">
                    <a16:rowId xmlns:a16="http://schemas.microsoft.com/office/drawing/2014/main" val="10000"/>
                  </a:ext>
                </a:extLst>
              </a:tr>
              <a:tr h="1188720">
                <a:tc>
                  <a:txBody>
                    <a:bodyPr/>
                    <a:lstStyle/>
                    <a:p>
                      <a:r>
                        <a:rPr kumimoji="1" lang="ja-JP" altLang="en-US" sz="1800" dirty="0">
                          <a:latin typeface="+mn-ea"/>
                          <a:ea typeface="+mn-ea"/>
                        </a:rPr>
                        <a:t>新版　訪問看護ステーション開設・運営・評価マニュアル</a:t>
                      </a:r>
                    </a:p>
                  </a:txBody>
                  <a:tcPr anchor="ctr"/>
                </a:tc>
                <a:tc>
                  <a:txBody>
                    <a:bodyPr/>
                    <a:lstStyle/>
                    <a:p>
                      <a:r>
                        <a:rPr kumimoji="1" lang="ja-JP" altLang="en-US" sz="1800" dirty="0">
                          <a:latin typeface="+mn-ea"/>
                          <a:ea typeface="+mn-ea"/>
                        </a:rPr>
                        <a:t>日本訪問看護財団</a:t>
                      </a:r>
                    </a:p>
                  </a:txBody>
                  <a:tcPr anchor="ctr"/>
                </a:tc>
                <a:extLst>
                  <a:ext uri="{0D108BD9-81ED-4DB2-BD59-A6C34878D82A}">
                    <a16:rowId xmlns:a16="http://schemas.microsoft.com/office/drawing/2014/main" val="10001"/>
                  </a:ext>
                </a:extLst>
              </a:tr>
              <a:tr h="1188720">
                <a:tc>
                  <a:txBody>
                    <a:bodyPr/>
                    <a:lstStyle/>
                    <a:p>
                      <a:r>
                        <a:rPr kumimoji="1" lang="ja-JP" altLang="en-US" sz="1800" dirty="0">
                          <a:latin typeface="+mn-ea"/>
                          <a:ea typeface="+mn-ea"/>
                        </a:rPr>
                        <a:t>高齢者訪問看護の質指標　ベストプラクティスを目指して</a:t>
                      </a:r>
                      <a:endParaRPr kumimoji="1" lang="en-US" altLang="ja-JP" sz="1800" dirty="0">
                        <a:latin typeface="+mn-ea"/>
                        <a:ea typeface="+mn-ea"/>
                      </a:endParaRPr>
                    </a:p>
                    <a:p>
                      <a:endParaRPr kumimoji="1" lang="ja-JP" altLang="en-US" sz="1800" dirty="0">
                        <a:latin typeface="+mn-ea"/>
                        <a:ea typeface="+mn-ea"/>
                      </a:endParaRPr>
                    </a:p>
                  </a:txBody>
                  <a:tcPr anchor="ctr"/>
                </a:tc>
                <a:tc>
                  <a:txBody>
                    <a:bodyPr/>
                    <a:lstStyle/>
                    <a:p>
                      <a:r>
                        <a:rPr kumimoji="1" lang="ja-JP" altLang="en-US" sz="1800" dirty="0">
                          <a:latin typeface="+mn-ea"/>
                          <a:ea typeface="+mn-ea"/>
                        </a:rPr>
                        <a:t>山本則子編集</a:t>
                      </a:r>
                      <a:endParaRPr kumimoji="1" lang="en-US" altLang="ja-JP" sz="1800" dirty="0">
                        <a:latin typeface="+mn-ea"/>
                        <a:ea typeface="+mn-ea"/>
                      </a:endParaRPr>
                    </a:p>
                    <a:p>
                      <a:r>
                        <a:rPr kumimoji="1" lang="ja-JP" altLang="en-US" sz="1800" dirty="0">
                          <a:latin typeface="+mn-ea"/>
                          <a:ea typeface="+mn-ea"/>
                        </a:rPr>
                        <a:t>日本看護協会出版会</a:t>
                      </a:r>
                    </a:p>
                  </a:txBody>
                  <a:tcPr anchor="ctr"/>
                </a:tc>
                <a:extLst>
                  <a:ext uri="{0D108BD9-81ED-4DB2-BD59-A6C34878D82A}">
                    <a16:rowId xmlns:a16="http://schemas.microsoft.com/office/drawing/2014/main" val="10002"/>
                  </a:ext>
                </a:extLst>
              </a:tr>
              <a:tr h="1188720">
                <a:tc>
                  <a:txBody>
                    <a:bodyPr/>
                    <a:lstStyle/>
                    <a:p>
                      <a:r>
                        <a:rPr kumimoji="1" lang="ja-JP" altLang="en-US" sz="1800" dirty="0">
                          <a:latin typeface="+mn-ea"/>
                          <a:ea typeface="+mn-ea"/>
                        </a:rPr>
                        <a:t>その他</a:t>
                      </a:r>
                      <a:endParaRPr kumimoji="1" lang="en-US" altLang="ja-JP" sz="1800" dirty="0">
                        <a:latin typeface="+mn-ea"/>
                        <a:ea typeface="+mn-ea"/>
                      </a:endParaRPr>
                    </a:p>
                    <a:p>
                      <a:endParaRPr kumimoji="1" lang="en-US" altLang="ja-JP" dirty="0">
                        <a:latin typeface="+mn-ea"/>
                        <a:ea typeface="+mn-ea"/>
                      </a:endParaRPr>
                    </a:p>
                    <a:p>
                      <a:r>
                        <a:rPr kumimoji="1" lang="en-US" altLang="ja-JP" sz="1800" dirty="0">
                          <a:latin typeface="+mn-ea"/>
                          <a:ea typeface="+mn-ea"/>
                        </a:rPr>
                        <a:t>OASIS(The Outcome</a:t>
                      </a:r>
                      <a:r>
                        <a:rPr kumimoji="1" lang="en-US" altLang="ja-JP" sz="1800" baseline="0" dirty="0">
                          <a:latin typeface="+mn-ea"/>
                          <a:ea typeface="+mn-ea"/>
                        </a:rPr>
                        <a:t> Assessment Information Set)</a:t>
                      </a:r>
                      <a:r>
                        <a:rPr kumimoji="1" lang="ja-JP" altLang="en-US" sz="1800" baseline="0" dirty="0">
                          <a:latin typeface="+mn-ea"/>
                          <a:ea typeface="+mn-ea"/>
                        </a:rPr>
                        <a:t>日本語版</a:t>
                      </a:r>
                      <a:endParaRPr kumimoji="1" lang="en-US" altLang="ja-JP" sz="1800" baseline="0" dirty="0">
                        <a:latin typeface="+mn-ea"/>
                        <a:ea typeface="+mn-ea"/>
                      </a:endParaRPr>
                    </a:p>
                    <a:p>
                      <a:r>
                        <a:rPr kumimoji="1" lang="en-US" altLang="ja-JP" sz="1800" baseline="0" dirty="0">
                          <a:latin typeface="+mn-ea"/>
                          <a:ea typeface="+mn-ea"/>
                        </a:rPr>
                        <a:t>HC-QI(Home</a:t>
                      </a:r>
                      <a:r>
                        <a:rPr kumimoji="1" lang="ja-JP" altLang="en-US" sz="1800" baseline="0" dirty="0">
                          <a:latin typeface="+mn-ea"/>
                          <a:ea typeface="+mn-ea"/>
                        </a:rPr>
                        <a:t> </a:t>
                      </a:r>
                      <a:r>
                        <a:rPr kumimoji="1" lang="en-US" altLang="ja-JP" sz="1800" baseline="0" dirty="0">
                          <a:latin typeface="+mn-ea"/>
                          <a:ea typeface="+mn-ea"/>
                        </a:rPr>
                        <a:t>care</a:t>
                      </a:r>
                      <a:r>
                        <a:rPr kumimoji="1" lang="ja-JP" altLang="en-US" sz="1800" baseline="0" dirty="0">
                          <a:latin typeface="+mn-ea"/>
                          <a:ea typeface="+mn-ea"/>
                        </a:rPr>
                        <a:t> </a:t>
                      </a:r>
                      <a:r>
                        <a:rPr kumimoji="1" lang="en-US" altLang="ja-JP" sz="1800" baseline="0" dirty="0">
                          <a:latin typeface="+mn-ea"/>
                          <a:ea typeface="+mn-ea"/>
                        </a:rPr>
                        <a:t>–Quality</a:t>
                      </a:r>
                      <a:r>
                        <a:rPr kumimoji="1" lang="ja-JP" altLang="en-US" sz="1800" baseline="0" dirty="0">
                          <a:latin typeface="+mn-ea"/>
                          <a:ea typeface="+mn-ea"/>
                        </a:rPr>
                        <a:t> </a:t>
                      </a:r>
                      <a:r>
                        <a:rPr kumimoji="1" lang="en-US" altLang="ja-JP" sz="1800" baseline="0" dirty="0">
                          <a:latin typeface="+mn-ea"/>
                          <a:ea typeface="+mn-ea"/>
                        </a:rPr>
                        <a:t>Indication)</a:t>
                      </a:r>
                      <a:r>
                        <a:rPr kumimoji="1" lang="ja-JP" altLang="en-US" sz="1800" baseline="0" dirty="0">
                          <a:latin typeface="+mn-ea"/>
                          <a:ea typeface="+mn-ea"/>
                        </a:rPr>
                        <a:t>日本語版</a:t>
                      </a:r>
                      <a:endParaRPr kumimoji="1" lang="ja-JP" altLang="en-US" sz="1800" dirty="0">
                        <a:latin typeface="+mn-ea"/>
                        <a:ea typeface="+mn-ea"/>
                      </a:endParaRPr>
                    </a:p>
                  </a:txBody>
                  <a:tcPr/>
                </a:tc>
                <a:tc>
                  <a:txBody>
                    <a:bodyPr/>
                    <a:lstStyle/>
                    <a:p>
                      <a:endParaRPr kumimoji="1" lang="ja-JP" alt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2472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19</a:t>
            </a:fld>
            <a:endParaRPr kumimoji="1" lang="ja-JP" altLang="en-US" dirty="0"/>
          </a:p>
        </p:txBody>
      </p:sp>
      <p:sp>
        <p:nvSpPr>
          <p:cNvPr id="11266" name="Rectangle 2"/>
          <p:cNvSpPr>
            <a:spLocks noGrp="1" noChangeArrowheads="1"/>
          </p:cNvSpPr>
          <p:nvPr>
            <p:ph type="title" idx="4294967295"/>
          </p:nvPr>
        </p:nvSpPr>
        <p:spPr>
          <a:xfrm>
            <a:off x="0" y="260648"/>
            <a:ext cx="9144000" cy="720080"/>
          </a:xfrm>
        </p:spPr>
        <p:txBody>
          <a:bodyPr>
            <a:noAutofit/>
          </a:bodyPr>
          <a:lstStyle/>
          <a:p>
            <a:pPr eaLnBrk="1" hangingPunct="1"/>
            <a:r>
              <a:rPr lang="ja-JP" altLang="en-US" sz="3000" dirty="0">
                <a:solidFill>
                  <a:schemeClr val="bg1"/>
                </a:solidFill>
              </a:rPr>
              <a:t>ドナベディアン</a:t>
            </a:r>
            <a:r>
              <a:rPr lang="en-US" altLang="ja-JP" sz="3000" dirty="0">
                <a:solidFill>
                  <a:schemeClr val="bg1"/>
                </a:solidFill>
              </a:rPr>
              <a:t>(Donabedian)</a:t>
            </a:r>
            <a:r>
              <a:rPr lang="ja-JP" altLang="en-US" sz="3000" dirty="0">
                <a:solidFill>
                  <a:schemeClr val="bg1"/>
                </a:solidFill>
              </a:rPr>
              <a:t>の医療サービス評価モデル</a:t>
            </a:r>
          </a:p>
        </p:txBody>
      </p:sp>
      <p:sp>
        <p:nvSpPr>
          <p:cNvPr id="11267" name="Rectangle 3"/>
          <p:cNvSpPr>
            <a:spLocks noGrp="1" noChangeArrowheads="1"/>
          </p:cNvSpPr>
          <p:nvPr>
            <p:ph idx="4294967295"/>
          </p:nvPr>
        </p:nvSpPr>
        <p:spPr>
          <a:xfrm>
            <a:off x="493713" y="1773238"/>
            <a:ext cx="8650287" cy="4525962"/>
          </a:xfrm>
        </p:spPr>
        <p:txBody>
          <a:bodyPr>
            <a:normAutofit/>
          </a:bodyPr>
          <a:lstStyle/>
          <a:p>
            <a:pPr eaLnBrk="1" hangingPunct="1"/>
            <a:r>
              <a:rPr lang="ja-JP" altLang="en-US" dirty="0">
                <a:solidFill>
                  <a:srgbClr val="FF00FF"/>
                </a:solidFill>
                <a:latin typeface="+mn-ea"/>
              </a:rPr>
              <a:t>構造</a:t>
            </a:r>
            <a:r>
              <a:rPr lang="en-US" altLang="ja-JP" dirty="0">
                <a:solidFill>
                  <a:srgbClr val="FF00FF"/>
                </a:solidFill>
                <a:latin typeface="+mn-ea"/>
              </a:rPr>
              <a:t>(structure):</a:t>
            </a:r>
            <a:r>
              <a:rPr lang="ja-JP" altLang="en-US" dirty="0">
                <a:latin typeface="+mn-ea"/>
              </a:rPr>
              <a:t>訪問看護</a:t>
            </a:r>
            <a:r>
              <a:rPr lang="ja-JP" altLang="en-US" u="sng" dirty="0">
                <a:solidFill>
                  <a:srgbClr val="FF0000"/>
                </a:solidFill>
                <a:latin typeface="+mn-ea"/>
              </a:rPr>
              <a:t>体制</a:t>
            </a:r>
            <a:r>
              <a:rPr lang="ja-JP" altLang="en-US" dirty="0">
                <a:latin typeface="+mn-ea"/>
              </a:rPr>
              <a:t>の評価</a:t>
            </a:r>
            <a:endParaRPr lang="en-US" altLang="ja-JP" dirty="0">
              <a:latin typeface="+mn-ea"/>
            </a:endParaRPr>
          </a:p>
          <a:p>
            <a:pPr lvl="1"/>
            <a:r>
              <a:rPr lang="ja-JP" altLang="en-US" dirty="0">
                <a:latin typeface="+mn-ea"/>
              </a:rPr>
              <a:t>投入される資源、体制を評価する</a:t>
            </a:r>
            <a:endParaRPr lang="en-US" altLang="ja-JP" dirty="0">
              <a:latin typeface="+mn-ea"/>
            </a:endParaRPr>
          </a:p>
          <a:p>
            <a:pPr marL="457200" lvl="1" indent="0" eaLnBrk="1" hangingPunct="1">
              <a:buNone/>
            </a:pPr>
            <a:endParaRPr lang="ja-JP" altLang="en-US" sz="1400" dirty="0">
              <a:latin typeface="+mn-ea"/>
            </a:endParaRPr>
          </a:p>
          <a:p>
            <a:pPr eaLnBrk="1" hangingPunct="1"/>
            <a:r>
              <a:rPr lang="ja-JP" altLang="en-US" dirty="0">
                <a:solidFill>
                  <a:srgbClr val="FF00FF"/>
                </a:solidFill>
                <a:latin typeface="+mn-ea"/>
              </a:rPr>
              <a:t>プロセス</a:t>
            </a:r>
            <a:r>
              <a:rPr lang="en-US" altLang="ja-JP" dirty="0">
                <a:solidFill>
                  <a:srgbClr val="FF00FF"/>
                </a:solidFill>
                <a:latin typeface="+mn-ea"/>
              </a:rPr>
              <a:t>(process):</a:t>
            </a:r>
            <a:r>
              <a:rPr lang="ja-JP" altLang="en-US" dirty="0">
                <a:latin typeface="+mn-ea"/>
              </a:rPr>
              <a:t>　訪問看護</a:t>
            </a:r>
            <a:r>
              <a:rPr lang="ja-JP" altLang="en-US" u="sng" dirty="0">
                <a:solidFill>
                  <a:srgbClr val="FF0000"/>
                </a:solidFill>
                <a:latin typeface="+mn-ea"/>
              </a:rPr>
              <a:t>機能</a:t>
            </a:r>
            <a:r>
              <a:rPr lang="ja-JP" altLang="en-US" dirty="0">
                <a:latin typeface="+mn-ea"/>
              </a:rPr>
              <a:t>の評価</a:t>
            </a:r>
            <a:endParaRPr lang="en-US" altLang="ja-JP" dirty="0">
              <a:latin typeface="+mn-ea"/>
            </a:endParaRPr>
          </a:p>
          <a:p>
            <a:pPr lvl="1"/>
            <a:r>
              <a:rPr lang="ja-JP" altLang="en-US" dirty="0">
                <a:latin typeface="+mn-ea"/>
              </a:rPr>
              <a:t>提供されているケアを評価する</a:t>
            </a:r>
            <a:endParaRPr lang="en-US" altLang="ja-JP" dirty="0">
              <a:latin typeface="+mn-ea"/>
            </a:endParaRPr>
          </a:p>
          <a:p>
            <a:pPr lvl="1" eaLnBrk="1" hangingPunct="1">
              <a:buFontTx/>
              <a:buNone/>
            </a:pPr>
            <a:endParaRPr lang="ja-JP" altLang="en-US" sz="1400" dirty="0">
              <a:latin typeface="+mn-ea"/>
            </a:endParaRPr>
          </a:p>
          <a:p>
            <a:pPr eaLnBrk="1" hangingPunct="1"/>
            <a:r>
              <a:rPr lang="ja-JP" altLang="en-US" dirty="0">
                <a:solidFill>
                  <a:srgbClr val="FF00FF"/>
                </a:solidFill>
                <a:latin typeface="+mn-ea"/>
              </a:rPr>
              <a:t>結果</a:t>
            </a:r>
            <a:r>
              <a:rPr lang="en-US" altLang="ja-JP" dirty="0">
                <a:solidFill>
                  <a:srgbClr val="FF00FF"/>
                </a:solidFill>
                <a:latin typeface="+mn-ea"/>
              </a:rPr>
              <a:t>(outcome):</a:t>
            </a:r>
            <a:r>
              <a:rPr lang="ja-JP" altLang="en-US" dirty="0">
                <a:solidFill>
                  <a:srgbClr val="0033CC"/>
                </a:solidFill>
                <a:latin typeface="+mn-ea"/>
              </a:rPr>
              <a:t>　</a:t>
            </a:r>
            <a:r>
              <a:rPr lang="ja-JP" altLang="en-US" dirty="0">
                <a:latin typeface="+mn-ea"/>
              </a:rPr>
              <a:t>訪問看護</a:t>
            </a:r>
            <a:r>
              <a:rPr lang="ja-JP" altLang="en-US" u="sng" dirty="0">
                <a:solidFill>
                  <a:srgbClr val="FF0000"/>
                </a:solidFill>
                <a:latin typeface="+mn-ea"/>
              </a:rPr>
              <a:t>効果</a:t>
            </a:r>
            <a:r>
              <a:rPr lang="ja-JP" altLang="en-US" dirty="0">
                <a:latin typeface="+mn-ea"/>
              </a:rPr>
              <a:t>の評価</a:t>
            </a:r>
            <a:endParaRPr lang="en-US" altLang="ja-JP" dirty="0">
              <a:latin typeface="+mn-ea"/>
            </a:endParaRPr>
          </a:p>
          <a:p>
            <a:pPr lvl="1"/>
            <a:r>
              <a:rPr lang="ja-JP" altLang="en-US" dirty="0">
                <a:latin typeface="+mn-ea"/>
              </a:rPr>
              <a:t>サービス提供による状態の変化や効果、満足感</a:t>
            </a:r>
          </a:p>
        </p:txBody>
      </p:sp>
    </p:spTree>
    <p:extLst>
      <p:ext uri="{BB962C8B-B14F-4D97-AF65-F5344CB8AC3E}">
        <p14:creationId xmlns:p14="http://schemas.microsoft.com/office/powerpoint/2010/main" val="87964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492A515-B3C3-4FDE-AB48-FDE92FE296B7}"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2" name="タイトル 1"/>
          <p:cNvSpPr>
            <a:spLocks noGrp="1"/>
          </p:cNvSpPr>
          <p:nvPr>
            <p:ph type="title" idx="4294967295"/>
          </p:nvPr>
        </p:nvSpPr>
        <p:spPr>
          <a:xfrm>
            <a:off x="323528" y="188640"/>
            <a:ext cx="8229600" cy="792163"/>
          </a:xfrm>
        </p:spPr>
        <p:txBody>
          <a:bodyPr>
            <a:normAutofit/>
          </a:bodyPr>
          <a:lstStyle/>
          <a:p>
            <a:r>
              <a:rPr lang="ja-JP" altLang="en-US" sz="3600" dirty="0">
                <a:solidFill>
                  <a:schemeClr val="bg1"/>
                </a:solidFill>
              </a:rPr>
              <a:t>本日の到達目標</a:t>
            </a:r>
            <a:endParaRPr kumimoji="1" lang="ja-JP" altLang="en-US" sz="3600" dirty="0">
              <a:solidFill>
                <a:schemeClr val="bg1"/>
              </a:solidFill>
            </a:endParaRPr>
          </a:p>
        </p:txBody>
      </p:sp>
      <p:sp>
        <p:nvSpPr>
          <p:cNvPr id="3" name="コンテンツ プレースホルダー 2"/>
          <p:cNvSpPr>
            <a:spLocks noGrp="1"/>
          </p:cNvSpPr>
          <p:nvPr>
            <p:ph idx="4294967295"/>
          </p:nvPr>
        </p:nvSpPr>
        <p:spPr>
          <a:xfrm>
            <a:off x="647700" y="2162175"/>
            <a:ext cx="7848600" cy="2533650"/>
          </a:xfrm>
        </p:spPr>
        <p:txBody>
          <a:bodyPr>
            <a:normAutofit/>
          </a:bodyPr>
          <a:lstStyle/>
          <a:p>
            <a:pPr marL="0" indent="0">
              <a:lnSpc>
                <a:spcPct val="150000"/>
              </a:lnSpc>
              <a:buNone/>
            </a:pPr>
            <a:r>
              <a:rPr kumimoji="1" lang="ja-JP" altLang="en-US" dirty="0">
                <a:latin typeface="+mn-ea"/>
              </a:rPr>
              <a:t>「訪問看護ステーションにおける事業所自己評価のガイドライン」を利用した</a:t>
            </a:r>
            <a:r>
              <a:rPr kumimoji="1" lang="ja-JP" altLang="en-US" dirty="0">
                <a:solidFill>
                  <a:srgbClr val="FF0000"/>
                </a:solidFill>
                <a:latin typeface="+mn-ea"/>
              </a:rPr>
              <a:t>訪問看護ステーションの質の管理</a:t>
            </a:r>
            <a:r>
              <a:rPr kumimoji="1" lang="ja-JP" altLang="en-US" dirty="0">
                <a:latin typeface="+mn-ea"/>
              </a:rPr>
              <a:t>について理解する。</a:t>
            </a:r>
            <a:endParaRPr kumimoji="1" lang="en-US" altLang="ja-JP" dirty="0">
              <a:latin typeface="+mn-ea"/>
            </a:endParaRPr>
          </a:p>
        </p:txBody>
      </p:sp>
    </p:spTree>
    <p:extLst>
      <p:ext uri="{BB962C8B-B14F-4D97-AF65-F5344CB8AC3E}">
        <p14:creationId xmlns:p14="http://schemas.microsoft.com/office/powerpoint/2010/main" val="1561381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5D82CCF-9AAE-43B2-A106-FA0FB6817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7" y="1412775"/>
            <a:ext cx="3686477" cy="5270905"/>
          </a:xfrm>
          <a:prstGeom prst="rect">
            <a:avLst/>
          </a:prstGeom>
          <a:ln>
            <a:noFill/>
          </a:ln>
        </p:spPr>
      </p:pic>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t>20</a:t>
            </a:fld>
            <a:endParaRPr kumimoji="1" lang="ja-JP" altLang="en-US" dirty="0"/>
          </a:p>
        </p:txBody>
      </p:sp>
      <p:sp>
        <p:nvSpPr>
          <p:cNvPr id="2" name="タイトル 1"/>
          <p:cNvSpPr>
            <a:spLocks noGrp="1"/>
          </p:cNvSpPr>
          <p:nvPr>
            <p:ph type="ctrTitle" idx="4294967295"/>
          </p:nvPr>
        </p:nvSpPr>
        <p:spPr>
          <a:xfrm>
            <a:off x="3239344" y="260623"/>
            <a:ext cx="5904656" cy="1800225"/>
          </a:xfrm>
          <a:solidFill>
            <a:schemeClr val="accent2">
              <a:lumMod val="60000"/>
              <a:lumOff val="40000"/>
            </a:schemeClr>
          </a:solidFill>
        </p:spPr>
        <p:txBody>
          <a:bodyPr>
            <a:noAutofit/>
          </a:bodyPr>
          <a:lstStyle/>
          <a:p>
            <a:pPr algn="l"/>
            <a:r>
              <a:rPr kumimoji="1" lang="ja-JP" altLang="en-US" sz="4000" dirty="0">
                <a:solidFill>
                  <a:schemeClr val="bg1"/>
                </a:solidFill>
                <a:latin typeface="+mj-ea"/>
              </a:rPr>
              <a:t>自己評価ガイドライン及び</a:t>
            </a:r>
            <a:br>
              <a:rPr kumimoji="1" lang="en-US" altLang="ja-JP" sz="4000" dirty="0">
                <a:solidFill>
                  <a:schemeClr val="bg1"/>
                </a:solidFill>
                <a:latin typeface="+mj-ea"/>
              </a:rPr>
            </a:br>
            <a:r>
              <a:rPr kumimoji="1" lang="ja-JP" altLang="en-US" sz="4000" dirty="0">
                <a:solidFill>
                  <a:schemeClr val="bg1"/>
                </a:solidFill>
                <a:latin typeface="+mj-ea"/>
              </a:rPr>
              <a:t>自己評価</a:t>
            </a:r>
            <a:r>
              <a:rPr kumimoji="1" lang="en-US" altLang="ja-JP" sz="4000" dirty="0">
                <a:solidFill>
                  <a:schemeClr val="bg1"/>
                </a:solidFill>
                <a:latin typeface="+mj-ea"/>
              </a:rPr>
              <a:t>Web</a:t>
            </a:r>
            <a:r>
              <a:rPr kumimoji="1" lang="ja-JP" altLang="en-US" sz="4000" dirty="0">
                <a:solidFill>
                  <a:schemeClr val="bg1"/>
                </a:solidFill>
                <a:latin typeface="+mj-ea"/>
              </a:rPr>
              <a:t>システムの</a:t>
            </a:r>
            <a:br>
              <a:rPr kumimoji="1" lang="en-US" altLang="ja-JP" sz="4000" dirty="0">
                <a:solidFill>
                  <a:schemeClr val="bg1"/>
                </a:solidFill>
                <a:latin typeface="+mj-ea"/>
              </a:rPr>
            </a:br>
            <a:r>
              <a:rPr kumimoji="1" lang="ja-JP" altLang="en-US" sz="4000" dirty="0">
                <a:solidFill>
                  <a:schemeClr val="bg1"/>
                </a:solidFill>
                <a:latin typeface="+mj-ea"/>
              </a:rPr>
              <a:t>　　　　　　　　　　　　　説明</a:t>
            </a:r>
          </a:p>
        </p:txBody>
      </p:sp>
    </p:spTree>
    <p:extLst>
      <p:ext uri="{BB962C8B-B14F-4D97-AF65-F5344CB8AC3E}">
        <p14:creationId xmlns:p14="http://schemas.microsoft.com/office/powerpoint/2010/main" val="4221160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492A515-B3C3-4FDE-AB48-FDE92FE296B7}" type="slidenum">
              <a:rPr kumimoji="1" lang="ja-JP" altLang="en-US" smtClean="0"/>
              <a:pPr/>
              <a:t>21</a:t>
            </a:fld>
            <a:endParaRPr kumimoji="1" lang="ja-JP" altLang="en-US"/>
          </a:p>
        </p:txBody>
      </p:sp>
      <p:sp>
        <p:nvSpPr>
          <p:cNvPr id="2" name="タイトル 1"/>
          <p:cNvSpPr>
            <a:spLocks noGrp="1"/>
          </p:cNvSpPr>
          <p:nvPr>
            <p:ph type="title" idx="4294967295"/>
          </p:nvPr>
        </p:nvSpPr>
        <p:spPr>
          <a:xfrm>
            <a:off x="457200" y="136525"/>
            <a:ext cx="8229600" cy="916212"/>
          </a:xfrm>
        </p:spPr>
        <p:txBody>
          <a:bodyPr>
            <a:normAutofit/>
          </a:bodyPr>
          <a:lstStyle/>
          <a:p>
            <a:r>
              <a:rPr lang="ja-JP" altLang="en-US" sz="3600" dirty="0">
                <a:solidFill>
                  <a:schemeClr val="bg1"/>
                </a:solidFill>
              </a:rPr>
              <a:t>訪問看護アクションプラン</a:t>
            </a:r>
            <a:r>
              <a:rPr lang="en-US" altLang="ja-JP" sz="3600" dirty="0">
                <a:solidFill>
                  <a:schemeClr val="bg1"/>
                </a:solidFill>
              </a:rPr>
              <a:t>2025</a:t>
            </a:r>
            <a:endParaRPr kumimoji="1" lang="ja-JP" altLang="en-US" sz="3600" dirty="0">
              <a:solidFill>
                <a:schemeClr val="bg1"/>
              </a:solidFill>
            </a:endParaRPr>
          </a:p>
        </p:txBody>
      </p:sp>
      <p:sp>
        <p:nvSpPr>
          <p:cNvPr id="3" name="コンテンツ プレースホルダー 2"/>
          <p:cNvSpPr>
            <a:spLocks noGrp="1"/>
          </p:cNvSpPr>
          <p:nvPr>
            <p:ph idx="4294967295"/>
          </p:nvPr>
        </p:nvSpPr>
        <p:spPr>
          <a:xfrm>
            <a:off x="288033" y="1844824"/>
            <a:ext cx="5652120" cy="3382962"/>
          </a:xfrm>
        </p:spPr>
        <p:txBody>
          <a:bodyPr/>
          <a:lstStyle/>
          <a:p>
            <a:pPr marL="0" indent="0">
              <a:buNone/>
            </a:pPr>
            <a:r>
              <a:rPr kumimoji="1" lang="en-US" altLang="ja-JP" dirty="0">
                <a:latin typeface="+mn-ea"/>
              </a:rPr>
              <a:t>Ⅰ</a:t>
            </a:r>
            <a:r>
              <a:rPr kumimoji="1" lang="ja-JP" altLang="en-US" dirty="0">
                <a:latin typeface="+mn-ea"/>
              </a:rPr>
              <a:t>　訪問看護の量的拡大</a:t>
            </a:r>
            <a:endParaRPr kumimoji="1" lang="en-US" altLang="ja-JP" dirty="0">
              <a:latin typeface="+mn-ea"/>
            </a:endParaRPr>
          </a:p>
          <a:p>
            <a:pPr marL="0" indent="0">
              <a:buNone/>
            </a:pPr>
            <a:endParaRPr kumimoji="1" lang="en-US" altLang="ja-JP" sz="1200" dirty="0">
              <a:latin typeface="+mn-ea"/>
            </a:endParaRPr>
          </a:p>
          <a:p>
            <a:pPr marL="0" indent="0">
              <a:buNone/>
            </a:pPr>
            <a:r>
              <a:rPr lang="en-US" altLang="ja-JP" dirty="0">
                <a:latin typeface="+mn-ea"/>
              </a:rPr>
              <a:t>Ⅱ</a:t>
            </a:r>
            <a:r>
              <a:rPr lang="ja-JP" altLang="en-US" dirty="0">
                <a:latin typeface="+mn-ea"/>
              </a:rPr>
              <a:t>　訪問看護の機能拡大</a:t>
            </a:r>
            <a:endParaRPr lang="en-US" altLang="ja-JP" dirty="0">
              <a:latin typeface="+mn-ea"/>
            </a:endParaRPr>
          </a:p>
          <a:p>
            <a:pPr marL="0" indent="0">
              <a:buNone/>
            </a:pPr>
            <a:endParaRPr lang="en-US" altLang="ja-JP" sz="1200" dirty="0">
              <a:latin typeface="+mn-ea"/>
            </a:endParaRPr>
          </a:p>
          <a:p>
            <a:pPr marL="0" indent="0">
              <a:buNone/>
            </a:pPr>
            <a:r>
              <a:rPr kumimoji="1" lang="en-US" altLang="ja-JP" dirty="0">
                <a:latin typeface="+mn-ea"/>
              </a:rPr>
              <a:t>Ⅲ</a:t>
            </a:r>
            <a:r>
              <a:rPr kumimoji="1" lang="ja-JP" altLang="en-US" dirty="0">
                <a:latin typeface="+mn-ea"/>
              </a:rPr>
              <a:t>　訪問看護の質の向上</a:t>
            </a:r>
            <a:endParaRPr kumimoji="1" lang="en-US" altLang="ja-JP" dirty="0">
              <a:latin typeface="+mn-ea"/>
            </a:endParaRPr>
          </a:p>
          <a:p>
            <a:pPr marL="0" indent="0">
              <a:buNone/>
            </a:pPr>
            <a:endParaRPr kumimoji="1" lang="en-US" altLang="ja-JP" sz="1200" dirty="0">
              <a:latin typeface="+mn-ea"/>
            </a:endParaRPr>
          </a:p>
          <a:p>
            <a:pPr marL="0" indent="0">
              <a:buNone/>
            </a:pPr>
            <a:r>
              <a:rPr lang="en-US" altLang="ja-JP" dirty="0">
                <a:latin typeface="+mn-ea"/>
              </a:rPr>
              <a:t>Ⅳ</a:t>
            </a:r>
            <a:r>
              <a:rPr lang="ja-JP" altLang="en-US" dirty="0">
                <a:latin typeface="+mn-ea"/>
              </a:rPr>
              <a:t>　地域包括ケアへの対応</a:t>
            </a:r>
            <a:endParaRPr kumimoji="1" lang="ja-JP" altLang="en-US" dirty="0">
              <a:latin typeface="+mn-ea"/>
            </a:endParaRPr>
          </a:p>
        </p:txBody>
      </p:sp>
      <p:sp>
        <p:nvSpPr>
          <p:cNvPr id="5" name="テキスト ボックス 4"/>
          <p:cNvSpPr txBox="1"/>
          <p:nvPr/>
        </p:nvSpPr>
        <p:spPr>
          <a:xfrm>
            <a:off x="4211960" y="5458907"/>
            <a:ext cx="4104456" cy="923330"/>
          </a:xfrm>
          <a:prstGeom prst="rect">
            <a:avLst/>
          </a:prstGeom>
          <a:noFill/>
        </p:spPr>
        <p:txBody>
          <a:bodyPr wrap="square" rtlCol="0">
            <a:spAutoFit/>
          </a:bodyPr>
          <a:lstStyle/>
          <a:p>
            <a:r>
              <a:rPr kumimoji="1" lang="ja-JP" altLang="en-US" dirty="0">
                <a:latin typeface="+mn-ea"/>
              </a:rPr>
              <a:t>公益社団法人日本看護協会</a:t>
            </a:r>
            <a:endParaRPr kumimoji="1" lang="en-US" altLang="ja-JP" dirty="0">
              <a:latin typeface="+mn-ea"/>
            </a:endParaRPr>
          </a:p>
          <a:p>
            <a:r>
              <a:rPr lang="ja-JP" altLang="en-US" dirty="0">
                <a:latin typeface="+mn-ea"/>
              </a:rPr>
              <a:t>公益財団法人日本訪問看護財団</a:t>
            </a:r>
            <a:endParaRPr lang="en-US" altLang="ja-JP" dirty="0">
              <a:latin typeface="+mn-ea"/>
            </a:endParaRPr>
          </a:p>
          <a:p>
            <a:r>
              <a:rPr kumimoji="1" lang="ja-JP" altLang="en-US" dirty="0">
                <a:latin typeface="+mn-ea"/>
              </a:rPr>
              <a:t>一般社団法人全国訪問看護事業協会</a:t>
            </a:r>
          </a:p>
        </p:txBody>
      </p:sp>
      <p:pic>
        <p:nvPicPr>
          <p:cNvPr id="6" name="図 5"/>
          <p:cNvPicPr>
            <a:picLocks noChangeAspect="1"/>
          </p:cNvPicPr>
          <p:nvPr/>
        </p:nvPicPr>
        <p:blipFill>
          <a:blip r:embed="rId3"/>
          <a:stretch>
            <a:fillRect/>
          </a:stretch>
        </p:blipFill>
        <p:spPr>
          <a:xfrm>
            <a:off x="5940153" y="1268760"/>
            <a:ext cx="2896808" cy="4113433"/>
          </a:xfrm>
          <a:prstGeom prst="rect">
            <a:avLst/>
          </a:prstGeom>
        </p:spPr>
      </p:pic>
    </p:spTree>
    <p:extLst>
      <p:ext uri="{BB962C8B-B14F-4D97-AF65-F5344CB8AC3E}">
        <p14:creationId xmlns:p14="http://schemas.microsoft.com/office/powerpoint/2010/main" val="141186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22</a:t>
            </a:fld>
            <a:endParaRPr kumimoji="1" lang="ja-JP" altLang="en-US"/>
          </a:p>
        </p:txBody>
      </p:sp>
      <p:sp>
        <p:nvSpPr>
          <p:cNvPr id="2" name="タイトル 1"/>
          <p:cNvSpPr>
            <a:spLocks noGrp="1"/>
          </p:cNvSpPr>
          <p:nvPr>
            <p:ph type="title" idx="4294967295"/>
          </p:nvPr>
        </p:nvSpPr>
        <p:spPr>
          <a:xfrm>
            <a:off x="0" y="188913"/>
            <a:ext cx="9144000" cy="792162"/>
          </a:xfrm>
          <a:noFill/>
          <a:ln>
            <a:noFill/>
          </a:ln>
        </p:spPr>
        <p:txBody>
          <a:bodyPr>
            <a:noAutofit/>
          </a:bodyPr>
          <a:lstStyle/>
          <a:p>
            <a:r>
              <a:rPr kumimoji="1" lang="ja-JP" altLang="en-US" sz="3600" dirty="0">
                <a:solidFill>
                  <a:schemeClr val="bg1"/>
                </a:solidFill>
              </a:rPr>
              <a:t>ガイドラインの目的</a:t>
            </a:r>
          </a:p>
        </p:txBody>
      </p:sp>
      <p:sp>
        <p:nvSpPr>
          <p:cNvPr id="3" name="コンテンツ プレースホルダー 2"/>
          <p:cNvSpPr>
            <a:spLocks noGrp="1"/>
          </p:cNvSpPr>
          <p:nvPr>
            <p:ph idx="4294967295"/>
          </p:nvPr>
        </p:nvSpPr>
        <p:spPr>
          <a:xfrm>
            <a:off x="0" y="1125538"/>
            <a:ext cx="8928100" cy="5183187"/>
          </a:xfrm>
          <a:ln>
            <a:noFill/>
          </a:ln>
        </p:spPr>
        <p:txBody>
          <a:bodyPr lIns="360000" tIns="360000" rIns="360000" bIns="180000">
            <a:normAutofit lnSpcReduction="10000"/>
          </a:bodyPr>
          <a:lstStyle/>
          <a:p>
            <a:pPr marL="0" indent="0">
              <a:lnSpc>
                <a:spcPct val="110000"/>
              </a:lnSpc>
              <a:buNone/>
            </a:pPr>
            <a:r>
              <a:rPr lang="ja-JP" altLang="en-US" dirty="0">
                <a:latin typeface="+mn-ea"/>
              </a:rPr>
              <a:t>ガイドラインを活用することで、</a:t>
            </a:r>
            <a:endParaRPr lang="en-US" altLang="ja-JP" dirty="0">
              <a:latin typeface="+mn-ea"/>
            </a:endParaRPr>
          </a:p>
          <a:p>
            <a:pPr marL="0" indent="0">
              <a:lnSpc>
                <a:spcPct val="110000"/>
              </a:lnSpc>
              <a:buNone/>
            </a:pPr>
            <a:r>
              <a:rPr lang="ja-JP" altLang="en-US" dirty="0">
                <a:latin typeface="+mn-ea"/>
              </a:rPr>
              <a:t>○</a:t>
            </a:r>
            <a:r>
              <a:rPr lang="ja-JP" altLang="ja-JP" dirty="0">
                <a:latin typeface="+mn-ea"/>
              </a:rPr>
              <a:t>地域でより多くの看取りや医療ニーズ</a:t>
            </a:r>
            <a:r>
              <a:rPr lang="ja-JP" altLang="en-US" dirty="0">
                <a:latin typeface="+mn-ea"/>
              </a:rPr>
              <a:t>の</a:t>
            </a:r>
            <a:r>
              <a:rPr lang="ja-JP" altLang="ja-JP" dirty="0">
                <a:latin typeface="+mn-ea"/>
              </a:rPr>
              <a:t>高い</a:t>
            </a:r>
            <a:r>
              <a:rPr lang="ja-JP" altLang="en-US" dirty="0">
                <a:latin typeface="+mn-ea"/>
              </a:rPr>
              <a:t>　</a:t>
            </a:r>
            <a:endParaRPr lang="en-US" altLang="ja-JP" dirty="0">
              <a:latin typeface="+mn-ea"/>
            </a:endParaRPr>
          </a:p>
          <a:p>
            <a:pPr marL="0" indent="0">
              <a:lnSpc>
                <a:spcPct val="110000"/>
              </a:lnSpc>
              <a:buNone/>
            </a:pPr>
            <a:r>
              <a:rPr lang="ja-JP" altLang="en-US" dirty="0">
                <a:latin typeface="+mn-ea"/>
              </a:rPr>
              <a:t>　  </a:t>
            </a:r>
            <a:r>
              <a:rPr lang="ja-JP" altLang="ja-JP" dirty="0">
                <a:latin typeface="+mn-ea"/>
              </a:rPr>
              <a:t>療養者を支え</a:t>
            </a:r>
            <a:r>
              <a:rPr lang="ja-JP" altLang="en-US" dirty="0">
                <a:latin typeface="+mn-ea"/>
              </a:rPr>
              <a:t>ることのできる体制</a:t>
            </a:r>
            <a:endParaRPr lang="en-US" altLang="ja-JP" dirty="0">
              <a:latin typeface="+mn-ea"/>
            </a:endParaRPr>
          </a:p>
          <a:p>
            <a:pPr marL="0" indent="0">
              <a:lnSpc>
                <a:spcPct val="110000"/>
              </a:lnSpc>
              <a:buNone/>
            </a:pPr>
            <a:endParaRPr lang="en-US" altLang="ja-JP" dirty="0"/>
          </a:p>
          <a:p>
            <a:pPr marL="0" indent="0">
              <a:lnSpc>
                <a:spcPct val="110000"/>
              </a:lnSpc>
              <a:buNone/>
            </a:pPr>
            <a:endParaRPr lang="en-US" altLang="ja-JP" dirty="0"/>
          </a:p>
          <a:p>
            <a:pPr marL="0" indent="0">
              <a:lnSpc>
                <a:spcPct val="110000"/>
              </a:lnSpc>
              <a:buNone/>
            </a:pPr>
            <a:endParaRPr lang="en-US" altLang="ja-JP" dirty="0"/>
          </a:p>
          <a:p>
            <a:pPr marL="0" indent="0">
              <a:lnSpc>
                <a:spcPct val="110000"/>
              </a:lnSpc>
              <a:buNone/>
            </a:pPr>
            <a:r>
              <a:rPr lang="ja-JP" altLang="en-US" dirty="0">
                <a:latin typeface="+mn-ea"/>
              </a:rPr>
              <a:t>を整備し、</a:t>
            </a:r>
            <a:endParaRPr lang="en-US" altLang="ja-JP" dirty="0">
              <a:latin typeface="+mn-ea"/>
            </a:endParaRPr>
          </a:p>
          <a:p>
            <a:pPr marL="0" indent="0" algn="ctr">
              <a:lnSpc>
                <a:spcPct val="110000"/>
              </a:lnSpc>
              <a:buNone/>
            </a:pPr>
            <a:r>
              <a:rPr lang="ja-JP" altLang="ja-JP" u="sng" dirty="0">
                <a:solidFill>
                  <a:srgbClr val="FF0000"/>
                </a:solidFill>
                <a:latin typeface="+mn-ea"/>
              </a:rPr>
              <a:t>訪問看護事業所の質の向上</a:t>
            </a:r>
            <a:r>
              <a:rPr lang="ja-JP" altLang="en-US" u="sng" dirty="0">
                <a:solidFill>
                  <a:srgbClr val="FF0000"/>
                </a:solidFill>
                <a:latin typeface="+mn-ea"/>
              </a:rPr>
              <a:t>を図る</a:t>
            </a:r>
            <a:r>
              <a:rPr lang="ja-JP" altLang="en-US" dirty="0">
                <a:solidFill>
                  <a:srgbClr val="FF0000"/>
                </a:solidFill>
                <a:latin typeface="+mn-ea"/>
              </a:rPr>
              <a:t>　</a:t>
            </a:r>
            <a:r>
              <a:rPr lang="ja-JP" altLang="en-US" dirty="0">
                <a:latin typeface="+mn-ea"/>
              </a:rPr>
              <a:t>こと</a:t>
            </a:r>
            <a:endParaRPr lang="ja-JP" altLang="ja-JP" dirty="0">
              <a:latin typeface="+mn-ea"/>
            </a:endParaRPr>
          </a:p>
        </p:txBody>
      </p:sp>
      <p:sp>
        <p:nvSpPr>
          <p:cNvPr id="5" name="タイトル 1">
            <a:extLst>
              <a:ext uri="{FF2B5EF4-FFF2-40B4-BE49-F238E27FC236}">
                <a16:creationId xmlns:a16="http://schemas.microsoft.com/office/drawing/2014/main" id="{13A0C3DC-41A0-4B19-B4D0-AB284BFC3C4C}"/>
              </a:ext>
            </a:extLst>
          </p:cNvPr>
          <p:cNvSpPr txBox="1">
            <a:spLocks/>
          </p:cNvSpPr>
          <p:nvPr/>
        </p:nvSpPr>
        <p:spPr>
          <a:xfrm>
            <a:off x="395536" y="3501008"/>
            <a:ext cx="8352928" cy="1296144"/>
          </a:xfrm>
          <a:prstGeom prst="rect">
            <a:avLst/>
          </a:prstGeom>
          <a:solidFill>
            <a:schemeClr val="accent2">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10000"/>
              </a:lnSpc>
            </a:pPr>
            <a:r>
              <a:rPr lang="ja-JP" altLang="en-US" sz="3200" dirty="0">
                <a:latin typeface="+mn-ea"/>
                <a:ea typeface="+mn-ea"/>
              </a:rPr>
              <a:t>○地域で生活するすべての方々のライフステー</a:t>
            </a:r>
            <a:endParaRPr lang="en-US" altLang="ja-JP" sz="3200" dirty="0">
              <a:latin typeface="+mn-ea"/>
              <a:ea typeface="+mn-ea"/>
            </a:endParaRPr>
          </a:p>
          <a:p>
            <a:pPr algn="l">
              <a:lnSpc>
                <a:spcPct val="110000"/>
              </a:lnSpc>
            </a:pPr>
            <a:r>
              <a:rPr lang="en-US" altLang="ja-JP" sz="3200" dirty="0">
                <a:latin typeface="+mn-ea"/>
                <a:ea typeface="+mn-ea"/>
              </a:rPr>
              <a:t> </a:t>
            </a:r>
            <a:r>
              <a:rPr lang="ja-JP" altLang="en-US" sz="3200" dirty="0">
                <a:latin typeface="+mn-ea"/>
                <a:ea typeface="+mn-ea"/>
              </a:rPr>
              <a:t>　 ジに合わせた支援ができる体制</a:t>
            </a:r>
            <a:endParaRPr lang="en-US" altLang="ja-JP" sz="3200" dirty="0">
              <a:latin typeface="+mn-ea"/>
              <a:ea typeface="+mn-ea"/>
            </a:endParaRPr>
          </a:p>
        </p:txBody>
      </p:sp>
      <p:sp>
        <p:nvSpPr>
          <p:cNvPr id="7" name="フローチャート: 端子 6">
            <a:extLst>
              <a:ext uri="{FF2B5EF4-FFF2-40B4-BE49-F238E27FC236}">
                <a16:creationId xmlns:a16="http://schemas.microsoft.com/office/drawing/2014/main" id="{4279A492-8DA0-4233-9340-90550365DA16}"/>
              </a:ext>
            </a:extLst>
          </p:cNvPr>
          <p:cNvSpPr/>
          <p:nvPr/>
        </p:nvSpPr>
        <p:spPr>
          <a:xfrm>
            <a:off x="467544" y="3271264"/>
            <a:ext cx="3816424" cy="373760"/>
          </a:xfrm>
          <a:prstGeom prst="flowChartTermina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ガイドライン見直しのポイント！</a:t>
            </a:r>
          </a:p>
        </p:txBody>
      </p:sp>
    </p:spTree>
    <p:extLst>
      <p:ext uri="{BB962C8B-B14F-4D97-AF65-F5344CB8AC3E}">
        <p14:creationId xmlns:p14="http://schemas.microsoft.com/office/powerpoint/2010/main" val="2113421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
        <p:nvSpPr>
          <p:cNvPr id="3" name="コンテンツ プレースホルダー 2"/>
          <p:cNvSpPr>
            <a:spLocks noGrp="1"/>
          </p:cNvSpPr>
          <p:nvPr>
            <p:ph idx="4294967295"/>
          </p:nvPr>
        </p:nvSpPr>
        <p:spPr>
          <a:xfrm>
            <a:off x="0" y="1125538"/>
            <a:ext cx="8928100" cy="5230812"/>
          </a:xfrm>
          <a:ln>
            <a:noFill/>
          </a:ln>
        </p:spPr>
        <p:txBody>
          <a:bodyPr lIns="360000" tIns="360000" rIns="360000" bIns="180000">
            <a:normAutofit/>
          </a:bodyPr>
          <a:lstStyle/>
          <a:p>
            <a:pPr marL="0" indent="0">
              <a:buNone/>
            </a:pPr>
            <a:r>
              <a:rPr lang="ja-JP" altLang="en-US" dirty="0">
                <a:solidFill>
                  <a:srgbClr val="FF9999"/>
                </a:solidFill>
                <a:latin typeface="+mn-ea"/>
              </a:rPr>
              <a:t>●</a:t>
            </a:r>
            <a:r>
              <a:rPr lang="ja-JP" altLang="en-US" dirty="0">
                <a:latin typeface="+mn-ea"/>
              </a:rPr>
              <a:t>自己評価の積極的実施推進に向けて利用</a:t>
            </a:r>
            <a:endParaRPr lang="en-US" altLang="ja-JP" dirty="0">
              <a:latin typeface="+mn-ea"/>
            </a:endParaRPr>
          </a:p>
          <a:p>
            <a:pPr marL="0" indent="0">
              <a:buNone/>
            </a:pPr>
            <a:r>
              <a:rPr lang="ja-JP" altLang="en-US" dirty="0">
                <a:latin typeface="+mn-ea"/>
              </a:rPr>
              <a:t>　  できる</a:t>
            </a:r>
            <a:endParaRPr lang="en-US" altLang="ja-JP" dirty="0">
              <a:latin typeface="+mn-ea"/>
            </a:endParaRPr>
          </a:p>
          <a:p>
            <a:pPr marL="0" indent="0">
              <a:buNone/>
            </a:pPr>
            <a:r>
              <a:rPr lang="ja-JP" altLang="en-US" dirty="0">
                <a:solidFill>
                  <a:srgbClr val="FF9999"/>
                </a:solidFill>
                <a:latin typeface="+mn-ea"/>
              </a:rPr>
              <a:t>●</a:t>
            </a:r>
            <a:r>
              <a:rPr lang="ja-JP" altLang="en-US" dirty="0">
                <a:latin typeface="+mn-ea"/>
              </a:rPr>
              <a:t>自訪問看護ステーションの取組みを経年的</a:t>
            </a:r>
            <a:endParaRPr lang="en-US" altLang="ja-JP" dirty="0">
              <a:latin typeface="+mn-ea"/>
            </a:endParaRPr>
          </a:p>
          <a:p>
            <a:pPr marL="0" indent="0">
              <a:buNone/>
            </a:pPr>
            <a:r>
              <a:rPr lang="ja-JP" altLang="en-US" dirty="0">
                <a:latin typeface="+mn-ea"/>
              </a:rPr>
              <a:t>  　に客観視できる</a:t>
            </a:r>
            <a:endParaRPr lang="en-US" altLang="ja-JP" dirty="0">
              <a:latin typeface="+mn-ea"/>
            </a:endParaRPr>
          </a:p>
          <a:p>
            <a:pPr marL="0" indent="0">
              <a:buNone/>
            </a:pPr>
            <a:r>
              <a:rPr lang="ja-JP" altLang="en-US" dirty="0">
                <a:solidFill>
                  <a:srgbClr val="FF9999"/>
                </a:solidFill>
                <a:latin typeface="+mn-ea"/>
              </a:rPr>
              <a:t>●</a:t>
            </a:r>
            <a:r>
              <a:rPr lang="ja-JP" altLang="en-US" dirty="0">
                <a:latin typeface="+mn-ea"/>
              </a:rPr>
              <a:t>課題を発見、明確にすることにより、今後の</a:t>
            </a:r>
            <a:endParaRPr lang="en-US" altLang="ja-JP" dirty="0">
              <a:latin typeface="+mn-ea"/>
            </a:endParaRPr>
          </a:p>
          <a:p>
            <a:pPr marL="0" indent="0">
              <a:buNone/>
            </a:pPr>
            <a:r>
              <a:rPr lang="ja-JP" altLang="en-US" dirty="0">
                <a:latin typeface="+mn-ea"/>
              </a:rPr>
              <a:t>  　取組みにつなげられる</a:t>
            </a:r>
            <a:endParaRPr lang="en-US" altLang="ja-JP" dirty="0">
              <a:latin typeface="+mn-ea"/>
            </a:endParaRPr>
          </a:p>
          <a:p>
            <a:pPr marL="0" indent="0">
              <a:buNone/>
            </a:pPr>
            <a:r>
              <a:rPr lang="ja-JP" altLang="en-US" dirty="0">
                <a:solidFill>
                  <a:srgbClr val="FF9999"/>
                </a:solidFill>
                <a:latin typeface="+mn-ea"/>
              </a:rPr>
              <a:t>●</a:t>
            </a:r>
            <a:r>
              <a:rPr lang="ja-JP" altLang="en-US" dirty="0">
                <a:latin typeface="+mn-ea"/>
              </a:rPr>
              <a:t>自己評価の結果を公表に使うことができる</a:t>
            </a:r>
            <a:endParaRPr lang="ja-JP" altLang="ja-JP" dirty="0">
              <a:latin typeface="+mn-ea"/>
            </a:endParaRPr>
          </a:p>
        </p:txBody>
      </p:sp>
      <p:sp>
        <p:nvSpPr>
          <p:cNvPr id="10" name="タイトル 1">
            <a:extLst>
              <a:ext uri="{FF2B5EF4-FFF2-40B4-BE49-F238E27FC236}">
                <a16:creationId xmlns:a16="http://schemas.microsoft.com/office/drawing/2014/main" id="{78B5BDB1-AE7F-438A-8041-A840751461AE}"/>
              </a:ext>
            </a:extLst>
          </p:cNvPr>
          <p:cNvSpPr>
            <a:spLocks noGrp="1"/>
          </p:cNvSpPr>
          <p:nvPr>
            <p:ph type="title" idx="4294967295"/>
          </p:nvPr>
        </p:nvSpPr>
        <p:spPr>
          <a:xfrm>
            <a:off x="0" y="188913"/>
            <a:ext cx="9144000" cy="792162"/>
          </a:xfrm>
          <a:noFill/>
          <a:ln>
            <a:noFill/>
          </a:ln>
        </p:spPr>
        <p:txBody>
          <a:bodyPr>
            <a:noAutofit/>
          </a:bodyPr>
          <a:lstStyle/>
          <a:p>
            <a:r>
              <a:rPr kumimoji="1" lang="ja-JP" altLang="en-US" sz="3600" dirty="0">
                <a:solidFill>
                  <a:schemeClr val="bg1"/>
                </a:solidFill>
              </a:rPr>
              <a:t>ガイドラインの特徴</a:t>
            </a:r>
          </a:p>
        </p:txBody>
      </p:sp>
    </p:spTree>
    <p:extLst>
      <p:ext uri="{BB962C8B-B14F-4D97-AF65-F5344CB8AC3E}">
        <p14:creationId xmlns:p14="http://schemas.microsoft.com/office/powerpoint/2010/main" val="2986379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02202" y="1412776"/>
            <a:ext cx="6286022" cy="3295600"/>
          </a:xfrm>
          <a:prstGeom prst="rect">
            <a:avLst/>
          </a:prstGeom>
          <a:solidFill>
            <a:schemeClr val="accent6">
              <a:lumMod val="40000"/>
              <a:lumOff val="60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76672" y="1756048"/>
            <a:ext cx="1944216" cy="2736304"/>
          </a:xfrm>
          <a:prstGeom prst="roundRect">
            <a:avLst/>
          </a:prstGeom>
          <a:solidFill>
            <a:schemeClr val="accent6">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mn-ea"/>
              </a:rPr>
              <a:t>２．</a:t>
            </a:r>
            <a:r>
              <a:rPr kumimoji="1" lang="ja-JP" altLang="en-US" sz="1200" b="1" dirty="0">
                <a:solidFill>
                  <a:schemeClr val="tx1"/>
                </a:solidFill>
                <a:latin typeface="+mn-ea"/>
              </a:rPr>
              <a:t>利用者等の状況</a:t>
            </a:r>
            <a:endParaRPr kumimoji="1" lang="en-US" altLang="ja-JP" sz="1200" b="1" dirty="0">
              <a:solidFill>
                <a:schemeClr val="tx1"/>
              </a:solidFill>
              <a:latin typeface="+mn-ea"/>
            </a:endParaRPr>
          </a:p>
          <a:p>
            <a:r>
              <a:rPr lang="ja-JP" altLang="en-US" sz="1200" b="1" dirty="0">
                <a:solidFill>
                  <a:schemeClr val="tx1"/>
                </a:solidFill>
                <a:latin typeface="+mn-ea"/>
              </a:rPr>
              <a:t>　　</a:t>
            </a:r>
            <a:r>
              <a:rPr kumimoji="1" lang="ja-JP" altLang="en-US" sz="1200" b="1" dirty="0">
                <a:solidFill>
                  <a:schemeClr val="tx1"/>
                </a:solidFill>
                <a:latin typeface="+mn-ea"/>
              </a:rPr>
              <a:t>に</a:t>
            </a:r>
            <a:r>
              <a:rPr lang="ja-JP" altLang="en-US" sz="1200" b="1" dirty="0">
                <a:solidFill>
                  <a:schemeClr val="tx1"/>
                </a:solidFill>
                <a:latin typeface="+mn-ea"/>
              </a:rPr>
              <a:t>応じた専門的</a:t>
            </a:r>
            <a:endParaRPr lang="en-US" altLang="ja-JP" sz="1200" b="1" dirty="0">
              <a:solidFill>
                <a:schemeClr val="tx1"/>
              </a:solidFill>
              <a:latin typeface="+mn-ea"/>
            </a:endParaRPr>
          </a:p>
          <a:p>
            <a:r>
              <a:rPr lang="ja-JP" altLang="en-US" sz="1200" b="1" dirty="0">
                <a:solidFill>
                  <a:schemeClr val="tx1"/>
                </a:solidFill>
                <a:latin typeface="+mn-ea"/>
              </a:rPr>
              <a:t>　　なサービスの提</a:t>
            </a:r>
            <a:endParaRPr lang="en-US" altLang="ja-JP" sz="1200" b="1" dirty="0">
              <a:solidFill>
                <a:schemeClr val="tx1"/>
              </a:solidFill>
              <a:latin typeface="+mn-ea"/>
            </a:endParaRPr>
          </a:p>
          <a:p>
            <a:r>
              <a:rPr lang="ja-JP" altLang="en-US" sz="1200" b="1" dirty="0">
                <a:solidFill>
                  <a:schemeClr val="tx1"/>
                </a:solidFill>
                <a:latin typeface="+mn-ea"/>
              </a:rPr>
              <a:t>　　供</a:t>
            </a:r>
            <a:endParaRPr lang="en-US" altLang="ja-JP" sz="1200" b="1" dirty="0">
              <a:solidFill>
                <a:schemeClr val="tx1"/>
              </a:solidFill>
              <a:latin typeface="+mn-ea"/>
            </a:endParaRPr>
          </a:p>
          <a:p>
            <a:endParaRPr kumimoji="1" lang="en-US" altLang="ja-JP" sz="1200" dirty="0">
              <a:solidFill>
                <a:schemeClr val="tx1"/>
              </a:solidFill>
              <a:latin typeface="+mn-ea"/>
            </a:endParaRPr>
          </a:p>
          <a:p>
            <a:r>
              <a:rPr lang="ja-JP" altLang="en-US" sz="1100" dirty="0">
                <a:solidFill>
                  <a:schemeClr val="tx1"/>
                </a:solidFill>
                <a:latin typeface="+mn-ea"/>
              </a:rPr>
              <a:t>（６）利用者等のアセス</a:t>
            </a:r>
            <a:endParaRPr lang="en-US" altLang="ja-JP" sz="1100" dirty="0">
              <a:solidFill>
                <a:schemeClr val="tx1"/>
              </a:solidFill>
              <a:latin typeface="+mn-ea"/>
            </a:endParaRPr>
          </a:p>
          <a:p>
            <a:r>
              <a:rPr lang="ja-JP" altLang="en-US" sz="1100" dirty="0">
                <a:solidFill>
                  <a:schemeClr val="tx1"/>
                </a:solidFill>
                <a:latin typeface="+mn-ea"/>
              </a:rPr>
              <a:t>　　　メントに基づく看</a:t>
            </a:r>
            <a:endParaRPr lang="en-US" altLang="ja-JP" sz="1100" dirty="0">
              <a:solidFill>
                <a:schemeClr val="tx1"/>
              </a:solidFill>
              <a:latin typeface="+mn-ea"/>
            </a:endParaRPr>
          </a:p>
          <a:p>
            <a:r>
              <a:rPr lang="ja-JP" altLang="en-US" sz="1100" dirty="0">
                <a:solidFill>
                  <a:schemeClr val="tx1"/>
                </a:solidFill>
                <a:latin typeface="+mn-ea"/>
              </a:rPr>
              <a:t>　　　護計画の作成と見</a:t>
            </a:r>
            <a:endParaRPr lang="en-US" altLang="ja-JP" sz="1100" dirty="0">
              <a:solidFill>
                <a:schemeClr val="tx1"/>
              </a:solidFill>
              <a:latin typeface="+mn-ea"/>
            </a:endParaRPr>
          </a:p>
          <a:p>
            <a:r>
              <a:rPr lang="ja-JP" altLang="en-US" sz="1100" dirty="0">
                <a:solidFill>
                  <a:schemeClr val="tx1"/>
                </a:solidFill>
                <a:latin typeface="+mn-ea"/>
              </a:rPr>
              <a:t>　　　直し</a:t>
            </a:r>
            <a:endParaRPr lang="en-US" altLang="ja-JP" sz="1100" dirty="0">
              <a:solidFill>
                <a:schemeClr val="tx1"/>
              </a:solidFill>
              <a:latin typeface="+mn-ea"/>
            </a:endParaRPr>
          </a:p>
          <a:p>
            <a:endParaRPr lang="en-US" altLang="ja-JP" sz="1100" dirty="0">
              <a:solidFill>
                <a:schemeClr val="tx1"/>
              </a:solidFill>
              <a:latin typeface="+mn-ea"/>
            </a:endParaRPr>
          </a:p>
          <a:p>
            <a:r>
              <a:rPr lang="ja-JP" altLang="en-US" sz="1100" dirty="0">
                <a:solidFill>
                  <a:schemeClr val="tx1"/>
                </a:solidFill>
                <a:latin typeface="+mn-ea"/>
              </a:rPr>
              <a:t>（７）在宅での日々の生</a:t>
            </a:r>
            <a:endParaRPr lang="en-US" altLang="ja-JP" sz="1100" dirty="0">
              <a:solidFill>
                <a:schemeClr val="tx1"/>
              </a:solidFill>
              <a:latin typeface="+mn-ea"/>
            </a:endParaRPr>
          </a:p>
          <a:p>
            <a:r>
              <a:rPr lang="ja-JP" altLang="en-US" sz="1100" dirty="0">
                <a:solidFill>
                  <a:schemeClr val="tx1"/>
                </a:solidFill>
                <a:latin typeface="+mn-ea"/>
              </a:rPr>
              <a:t>　　　活を支えるケアの</a:t>
            </a:r>
            <a:endParaRPr lang="en-US" altLang="ja-JP" sz="1100" dirty="0">
              <a:solidFill>
                <a:schemeClr val="tx1"/>
              </a:solidFill>
              <a:latin typeface="+mn-ea"/>
            </a:endParaRPr>
          </a:p>
          <a:p>
            <a:r>
              <a:rPr lang="ja-JP" altLang="en-US" sz="1100" dirty="0">
                <a:solidFill>
                  <a:schemeClr val="tx1"/>
                </a:solidFill>
                <a:latin typeface="+mn-ea"/>
              </a:rPr>
              <a:t>　　　提供</a:t>
            </a:r>
            <a:endParaRPr lang="en-US" altLang="ja-JP" sz="1100" dirty="0">
              <a:solidFill>
                <a:schemeClr val="tx1"/>
              </a:solidFill>
              <a:latin typeface="+mn-ea"/>
            </a:endParaRPr>
          </a:p>
          <a:p>
            <a:endParaRPr kumimoji="1" lang="en-US" altLang="ja-JP" sz="1100" dirty="0">
              <a:solidFill>
                <a:schemeClr val="tx1"/>
              </a:solidFill>
              <a:latin typeface="HGｺﾞｼｯｸM" panose="020B0609000000000000" pitchFamily="49" charset="-128"/>
              <a:ea typeface="HGｺﾞｼｯｸM" panose="020B0609000000000000" pitchFamily="49" charset="-128"/>
            </a:endParaRPr>
          </a:p>
          <a:p>
            <a:endParaRPr kumimoji="1" lang="en-US" altLang="ja-JP" sz="1100" dirty="0">
              <a:solidFill>
                <a:schemeClr val="tx1"/>
              </a:solidFill>
              <a:latin typeface="HGｺﾞｼｯｸM" panose="020B0609000000000000" pitchFamily="49" charset="-128"/>
              <a:ea typeface="HGｺﾞｼｯｸM" panose="020B0609000000000000" pitchFamily="49" charset="-128"/>
            </a:endParaRPr>
          </a:p>
        </p:txBody>
      </p:sp>
      <p:sp>
        <p:nvSpPr>
          <p:cNvPr id="9" name="角丸四角形 8"/>
          <p:cNvSpPr/>
          <p:nvPr/>
        </p:nvSpPr>
        <p:spPr>
          <a:xfrm>
            <a:off x="302202" y="5157192"/>
            <a:ext cx="8158230" cy="1440160"/>
          </a:xfrm>
          <a:prstGeom prst="roundRect">
            <a:avLst/>
          </a:prstGeom>
          <a:solidFill>
            <a:schemeClr val="accent6">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mn-ea"/>
              </a:rPr>
              <a:t>１．事業所運営の基盤整備</a:t>
            </a:r>
            <a:endParaRPr lang="en-US" altLang="ja-JP" sz="1200" b="1" dirty="0">
              <a:solidFill>
                <a:schemeClr val="tx1"/>
              </a:solidFill>
              <a:latin typeface="+mn-ea"/>
            </a:endParaRPr>
          </a:p>
          <a:p>
            <a:endParaRPr lang="en-US" altLang="ja-JP" sz="1200" dirty="0">
              <a:solidFill>
                <a:schemeClr val="tx1"/>
              </a:solidFill>
              <a:latin typeface="+mn-ea"/>
            </a:endParaRPr>
          </a:p>
          <a:p>
            <a:r>
              <a:rPr lang="ja-JP" altLang="en-US" sz="1100" dirty="0">
                <a:solidFill>
                  <a:schemeClr val="tx1"/>
                </a:solidFill>
                <a:latin typeface="+mn-ea"/>
              </a:rPr>
              <a:t>（１）理念・目標等を踏まえた事業計画の策定と評価に基づくサービスの改善</a:t>
            </a:r>
            <a:endParaRPr lang="en-US" altLang="ja-JP" sz="1100" dirty="0">
              <a:solidFill>
                <a:schemeClr val="tx1"/>
              </a:solidFill>
              <a:latin typeface="+mn-ea"/>
            </a:endParaRPr>
          </a:p>
          <a:p>
            <a:r>
              <a:rPr lang="ja-JP" altLang="en-US" sz="1100" dirty="0">
                <a:solidFill>
                  <a:schemeClr val="tx1"/>
                </a:solidFill>
                <a:latin typeface="+mn-ea"/>
              </a:rPr>
              <a:t>（２）計画的な人材育成</a:t>
            </a:r>
            <a:endParaRPr lang="en-US" altLang="ja-JP" sz="1100" dirty="0">
              <a:solidFill>
                <a:schemeClr val="tx1"/>
              </a:solidFill>
              <a:latin typeface="+mn-ea"/>
            </a:endParaRPr>
          </a:p>
          <a:p>
            <a:r>
              <a:rPr lang="ja-JP" altLang="en-US" sz="1100" dirty="0">
                <a:solidFill>
                  <a:schemeClr val="tx1"/>
                </a:solidFill>
                <a:latin typeface="+mn-ea"/>
              </a:rPr>
              <a:t>（３）人材の配置と体制整備</a:t>
            </a:r>
            <a:endParaRPr lang="en-US" altLang="ja-JP" sz="1100" dirty="0">
              <a:solidFill>
                <a:schemeClr val="tx1"/>
              </a:solidFill>
              <a:latin typeface="+mn-ea"/>
            </a:endParaRPr>
          </a:p>
          <a:p>
            <a:r>
              <a:rPr lang="ja-JP" altLang="en-US" sz="1100" dirty="0">
                <a:solidFill>
                  <a:schemeClr val="tx1"/>
                </a:solidFill>
                <a:latin typeface="+mn-ea"/>
              </a:rPr>
              <a:t>（４）経営・労務の管理</a:t>
            </a:r>
            <a:endParaRPr lang="en-US" altLang="ja-JP" sz="1100" dirty="0">
              <a:solidFill>
                <a:schemeClr val="tx1"/>
              </a:solidFill>
              <a:latin typeface="+mn-ea"/>
            </a:endParaRPr>
          </a:p>
          <a:p>
            <a:r>
              <a:rPr lang="ja-JP" altLang="en-US" sz="1100" dirty="0">
                <a:solidFill>
                  <a:schemeClr val="tx1"/>
                </a:solidFill>
                <a:latin typeface="+mn-ea"/>
              </a:rPr>
              <a:t>（５）サービスの標準化とリスクマネジメント</a:t>
            </a:r>
            <a:endParaRPr lang="en-US" altLang="ja-JP" sz="1100" dirty="0">
              <a:solidFill>
                <a:schemeClr val="tx1"/>
              </a:solidFill>
              <a:latin typeface="+mn-ea"/>
            </a:endParaRPr>
          </a:p>
        </p:txBody>
      </p:sp>
      <p:sp>
        <p:nvSpPr>
          <p:cNvPr id="10" name="角丸四角形 9"/>
          <p:cNvSpPr/>
          <p:nvPr/>
        </p:nvSpPr>
        <p:spPr>
          <a:xfrm>
            <a:off x="7060377" y="1756048"/>
            <a:ext cx="1901207" cy="2736304"/>
          </a:xfrm>
          <a:prstGeom prst="roundRect">
            <a:avLst/>
          </a:prstGeom>
          <a:solidFill>
            <a:schemeClr val="accent6">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a:solidFill>
                <a:schemeClr val="tx1"/>
              </a:solidFill>
              <a:latin typeface="HGｺﾞｼｯｸM" panose="020B0609000000000000" pitchFamily="49" charset="-128"/>
              <a:ea typeface="HGｺﾞｼｯｸM" panose="020B0609000000000000" pitchFamily="49" charset="-128"/>
            </a:endParaRPr>
          </a:p>
          <a:p>
            <a:endParaRPr lang="en-US" altLang="ja-JP" sz="1200" dirty="0">
              <a:solidFill>
                <a:schemeClr val="tx1"/>
              </a:solidFill>
              <a:latin typeface="HGｺﾞｼｯｸM" panose="020B0609000000000000" pitchFamily="49" charset="-128"/>
              <a:ea typeface="HGｺﾞｼｯｸM" panose="020B0609000000000000" pitchFamily="49" charset="-128"/>
            </a:endParaRPr>
          </a:p>
          <a:p>
            <a:endParaRPr lang="en-US" altLang="ja-JP" sz="1200" dirty="0">
              <a:solidFill>
                <a:schemeClr val="tx1"/>
              </a:solidFill>
              <a:latin typeface="+mn-ea"/>
            </a:endParaRPr>
          </a:p>
          <a:p>
            <a:endParaRPr lang="en-US" altLang="ja-JP" sz="1100" dirty="0">
              <a:solidFill>
                <a:schemeClr val="tx1"/>
              </a:solidFill>
              <a:latin typeface="+mn-ea"/>
            </a:endParaRPr>
          </a:p>
          <a:p>
            <a:r>
              <a:rPr lang="ja-JP" altLang="en-US" sz="1100" b="1" dirty="0">
                <a:solidFill>
                  <a:schemeClr val="tx1"/>
                </a:solidFill>
                <a:latin typeface="+mn-ea"/>
              </a:rPr>
              <a:t>５．指標</a:t>
            </a:r>
            <a:endParaRPr lang="en-US" altLang="ja-JP" sz="1100" b="1" dirty="0">
              <a:solidFill>
                <a:schemeClr val="tx1"/>
              </a:solidFill>
              <a:latin typeface="+mn-ea"/>
            </a:endParaRPr>
          </a:p>
          <a:p>
            <a:endParaRPr lang="en-US" altLang="ja-JP" sz="1100" dirty="0">
              <a:solidFill>
                <a:schemeClr val="tx1"/>
              </a:solidFill>
              <a:latin typeface="+mn-ea"/>
            </a:endParaRPr>
          </a:p>
          <a:p>
            <a:endParaRPr lang="en-US" altLang="ja-JP" sz="1100" dirty="0">
              <a:solidFill>
                <a:schemeClr val="tx1"/>
              </a:solidFill>
              <a:latin typeface="+mn-ea"/>
            </a:endParaRPr>
          </a:p>
          <a:p>
            <a:endParaRPr lang="en-US" altLang="ja-JP" sz="1100" dirty="0">
              <a:solidFill>
                <a:schemeClr val="tx1"/>
              </a:solidFill>
              <a:latin typeface="+mn-ea"/>
            </a:endParaRPr>
          </a:p>
          <a:p>
            <a:endParaRPr lang="en-US" altLang="ja-JP" sz="1100" dirty="0">
              <a:solidFill>
                <a:schemeClr val="tx1"/>
              </a:solidFill>
              <a:latin typeface="+mn-ea"/>
            </a:endParaRPr>
          </a:p>
          <a:p>
            <a:r>
              <a:rPr lang="ja-JP" altLang="en-US" sz="1100" dirty="0">
                <a:solidFill>
                  <a:schemeClr val="tx1"/>
                </a:solidFill>
                <a:latin typeface="+mn-ea"/>
              </a:rPr>
              <a:t>（</a:t>
            </a:r>
            <a:r>
              <a:rPr lang="en-US" altLang="ja-JP" sz="1100" dirty="0">
                <a:solidFill>
                  <a:schemeClr val="tx1"/>
                </a:solidFill>
                <a:latin typeface="+mn-ea"/>
              </a:rPr>
              <a:t>12</a:t>
            </a:r>
            <a:r>
              <a:rPr lang="ja-JP" altLang="en-US" sz="1100" dirty="0">
                <a:solidFill>
                  <a:schemeClr val="tx1"/>
                </a:solidFill>
                <a:latin typeface="+mn-ea"/>
              </a:rPr>
              <a:t>）事業所の状況</a:t>
            </a:r>
            <a:endParaRPr lang="en-US" altLang="ja-JP" sz="1100" dirty="0">
              <a:solidFill>
                <a:schemeClr val="tx1"/>
              </a:solidFill>
              <a:latin typeface="+mn-ea"/>
            </a:endParaRPr>
          </a:p>
          <a:p>
            <a:endParaRPr lang="en-US" altLang="ja-JP" sz="1100" dirty="0">
              <a:solidFill>
                <a:schemeClr val="tx1"/>
              </a:solidFill>
              <a:latin typeface="+mn-ea"/>
            </a:endParaRPr>
          </a:p>
          <a:p>
            <a:r>
              <a:rPr lang="ja-JP" altLang="en-US" sz="1100" dirty="0">
                <a:solidFill>
                  <a:schemeClr val="tx1"/>
                </a:solidFill>
                <a:latin typeface="+mn-ea"/>
              </a:rPr>
              <a:t>（</a:t>
            </a:r>
            <a:r>
              <a:rPr lang="en-US" altLang="ja-JP" sz="1100" dirty="0">
                <a:solidFill>
                  <a:schemeClr val="tx1"/>
                </a:solidFill>
                <a:latin typeface="+mn-ea"/>
              </a:rPr>
              <a:t>13</a:t>
            </a:r>
            <a:r>
              <a:rPr lang="ja-JP" altLang="en-US" sz="1100" dirty="0">
                <a:solidFill>
                  <a:schemeClr val="tx1"/>
                </a:solidFill>
                <a:latin typeface="+mn-ea"/>
              </a:rPr>
              <a:t>）利用者の状況</a:t>
            </a:r>
            <a:endParaRPr lang="en-US" altLang="ja-JP" sz="1100" dirty="0">
              <a:solidFill>
                <a:schemeClr val="tx1"/>
              </a:solidFill>
              <a:latin typeface="+mn-ea"/>
            </a:endParaRPr>
          </a:p>
          <a:p>
            <a:endParaRPr lang="en-US" altLang="ja-JP" sz="1100" dirty="0">
              <a:solidFill>
                <a:schemeClr val="tx1"/>
              </a:solidFill>
              <a:latin typeface="+mn-ea"/>
            </a:endParaRPr>
          </a:p>
          <a:p>
            <a:r>
              <a:rPr lang="ja-JP" altLang="en-US" sz="1100" dirty="0">
                <a:solidFill>
                  <a:schemeClr val="tx1"/>
                </a:solidFill>
                <a:latin typeface="+mn-ea"/>
              </a:rPr>
              <a:t>（</a:t>
            </a:r>
            <a:r>
              <a:rPr lang="en-US" altLang="ja-JP" sz="1100" dirty="0">
                <a:solidFill>
                  <a:schemeClr val="tx1"/>
                </a:solidFill>
                <a:latin typeface="+mn-ea"/>
              </a:rPr>
              <a:t>14</a:t>
            </a:r>
            <a:r>
              <a:rPr lang="ja-JP" altLang="en-US" sz="1100" dirty="0">
                <a:solidFill>
                  <a:schemeClr val="tx1"/>
                </a:solidFill>
                <a:latin typeface="+mn-ea"/>
              </a:rPr>
              <a:t>）地域への取り組</a:t>
            </a:r>
            <a:endParaRPr lang="en-US" altLang="ja-JP" sz="1100" dirty="0">
              <a:solidFill>
                <a:schemeClr val="tx1"/>
              </a:solidFill>
              <a:latin typeface="+mn-ea"/>
            </a:endParaRPr>
          </a:p>
          <a:p>
            <a:r>
              <a:rPr lang="ja-JP" altLang="en-US" sz="1100" dirty="0">
                <a:solidFill>
                  <a:schemeClr val="tx1"/>
                </a:solidFill>
                <a:latin typeface="+mn-ea"/>
              </a:rPr>
              <a:t>　　　みの状況</a:t>
            </a:r>
            <a:endParaRPr lang="en-US" altLang="ja-JP" sz="1100" dirty="0">
              <a:solidFill>
                <a:schemeClr val="tx1"/>
              </a:solidFill>
              <a:latin typeface="+mn-ea"/>
            </a:endParaRPr>
          </a:p>
          <a:p>
            <a:endParaRPr lang="en-US" altLang="ja-JP" sz="1100" dirty="0">
              <a:solidFill>
                <a:schemeClr val="tx1"/>
              </a:solidFill>
              <a:latin typeface="+mn-ea"/>
            </a:endParaRPr>
          </a:p>
          <a:p>
            <a:r>
              <a:rPr lang="ja-JP" altLang="en-US" sz="1100" dirty="0">
                <a:solidFill>
                  <a:schemeClr val="tx1"/>
                </a:solidFill>
                <a:latin typeface="+mn-ea"/>
              </a:rPr>
              <a:t>（</a:t>
            </a:r>
            <a:r>
              <a:rPr lang="en-US" altLang="ja-JP" sz="1100" dirty="0">
                <a:solidFill>
                  <a:schemeClr val="tx1"/>
                </a:solidFill>
                <a:latin typeface="+mn-ea"/>
              </a:rPr>
              <a:t>15</a:t>
            </a:r>
            <a:r>
              <a:rPr lang="ja-JP" altLang="en-US" sz="1100" dirty="0">
                <a:solidFill>
                  <a:schemeClr val="tx1"/>
                </a:solidFill>
                <a:latin typeface="+mn-ea"/>
              </a:rPr>
              <a:t>）多機能化への取</a:t>
            </a:r>
            <a:endParaRPr lang="en-US" altLang="ja-JP" sz="1100" dirty="0">
              <a:solidFill>
                <a:schemeClr val="tx1"/>
              </a:solidFill>
              <a:latin typeface="+mn-ea"/>
            </a:endParaRPr>
          </a:p>
          <a:p>
            <a:r>
              <a:rPr lang="ja-JP" altLang="en-US" sz="1100" dirty="0">
                <a:solidFill>
                  <a:schemeClr val="tx1"/>
                </a:solidFill>
                <a:latin typeface="+mn-ea"/>
              </a:rPr>
              <a:t>　　　り組みの状況</a:t>
            </a:r>
            <a:endParaRPr lang="en-US" altLang="ja-JP" sz="1100" dirty="0">
              <a:solidFill>
                <a:schemeClr val="tx1"/>
              </a:solidFill>
              <a:latin typeface="+mn-ea"/>
            </a:endParaRPr>
          </a:p>
          <a:p>
            <a:pPr algn="ctr"/>
            <a:endParaRPr kumimoji="1" lang="en-US" altLang="ja-JP" sz="1100" dirty="0"/>
          </a:p>
          <a:p>
            <a:pPr algn="ctr"/>
            <a:endParaRPr kumimoji="1" lang="en-US" altLang="ja-JP" sz="1100" dirty="0"/>
          </a:p>
          <a:p>
            <a:pPr algn="ctr"/>
            <a:endParaRPr lang="en-US" altLang="ja-JP" sz="1100" dirty="0"/>
          </a:p>
          <a:p>
            <a:pPr algn="ctr"/>
            <a:endParaRPr lang="en-US" altLang="ja-JP" sz="1100" dirty="0"/>
          </a:p>
          <a:p>
            <a:pPr algn="ctr"/>
            <a:endParaRPr kumimoji="1" lang="en-US" altLang="ja-JP" sz="1100" dirty="0"/>
          </a:p>
        </p:txBody>
      </p:sp>
      <p:sp>
        <p:nvSpPr>
          <p:cNvPr id="11" name="右矢印 10"/>
          <p:cNvSpPr/>
          <p:nvPr/>
        </p:nvSpPr>
        <p:spPr>
          <a:xfrm rot="16200000">
            <a:off x="3248236" y="4320716"/>
            <a:ext cx="631304" cy="1152128"/>
          </a:xfrm>
          <a:prstGeom prs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2437101" y="1756048"/>
            <a:ext cx="1944216" cy="2736304"/>
          </a:xfrm>
          <a:prstGeom prst="roundRect">
            <a:avLst/>
          </a:prstGeom>
          <a:solidFill>
            <a:schemeClr val="accent6">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mn-ea"/>
              </a:rPr>
              <a:t>３．多職種・多機関</a:t>
            </a:r>
            <a:endParaRPr lang="en-US" altLang="ja-JP" sz="1200" b="1" dirty="0">
              <a:solidFill>
                <a:schemeClr val="tx1"/>
              </a:solidFill>
              <a:latin typeface="+mn-ea"/>
            </a:endParaRPr>
          </a:p>
          <a:p>
            <a:r>
              <a:rPr lang="ja-JP" altLang="en-US" sz="1200" b="1" dirty="0">
                <a:solidFill>
                  <a:schemeClr val="tx1"/>
                </a:solidFill>
                <a:latin typeface="+mn-ea"/>
              </a:rPr>
              <a:t>　　との連携</a:t>
            </a:r>
            <a:endParaRPr lang="en-US" altLang="ja-JP" sz="1200" b="1" dirty="0">
              <a:solidFill>
                <a:schemeClr val="tx1"/>
              </a:solidFill>
              <a:latin typeface="+mn-ea"/>
            </a:endParaRPr>
          </a:p>
          <a:p>
            <a:endParaRPr lang="en-US" altLang="ja-JP" sz="1200" dirty="0">
              <a:solidFill>
                <a:schemeClr val="tx1"/>
              </a:solidFill>
              <a:latin typeface="+mn-ea"/>
            </a:endParaRPr>
          </a:p>
          <a:p>
            <a:endParaRPr lang="en-US" altLang="ja-JP" sz="1200" dirty="0">
              <a:solidFill>
                <a:schemeClr val="tx1"/>
              </a:solidFill>
              <a:latin typeface="+mn-ea"/>
            </a:endParaRPr>
          </a:p>
          <a:p>
            <a:endParaRPr lang="en-US" altLang="ja-JP" sz="1200" dirty="0">
              <a:solidFill>
                <a:schemeClr val="tx1"/>
              </a:solidFill>
              <a:latin typeface="+mn-ea"/>
            </a:endParaRPr>
          </a:p>
          <a:p>
            <a:r>
              <a:rPr lang="ja-JP" altLang="en-US" sz="1100" dirty="0">
                <a:solidFill>
                  <a:schemeClr val="tx1"/>
                </a:solidFill>
                <a:latin typeface="+mn-ea"/>
              </a:rPr>
              <a:t>（８）在宅生活の継続を</a:t>
            </a:r>
            <a:endParaRPr lang="en-US" altLang="ja-JP" sz="1100" dirty="0">
              <a:solidFill>
                <a:schemeClr val="tx1"/>
              </a:solidFill>
              <a:latin typeface="+mn-ea"/>
            </a:endParaRPr>
          </a:p>
          <a:p>
            <a:r>
              <a:rPr lang="ja-JP" altLang="en-US" sz="1100" dirty="0">
                <a:solidFill>
                  <a:schemeClr val="tx1"/>
                </a:solidFill>
                <a:latin typeface="+mn-ea"/>
              </a:rPr>
              <a:t>　　　支えるための多職　</a:t>
            </a:r>
            <a:endParaRPr lang="en-US" altLang="ja-JP" sz="1100" dirty="0">
              <a:solidFill>
                <a:schemeClr val="tx1"/>
              </a:solidFill>
              <a:latin typeface="+mn-ea"/>
            </a:endParaRPr>
          </a:p>
          <a:p>
            <a:r>
              <a:rPr lang="ja-JP" altLang="en-US" sz="1100" dirty="0">
                <a:solidFill>
                  <a:schemeClr val="tx1"/>
                </a:solidFill>
                <a:latin typeface="+mn-ea"/>
              </a:rPr>
              <a:t>　　　種との連携促進</a:t>
            </a:r>
            <a:endParaRPr lang="en-US" altLang="ja-JP" sz="1100" dirty="0">
              <a:solidFill>
                <a:schemeClr val="tx1"/>
              </a:solidFill>
              <a:latin typeface="+mn-ea"/>
            </a:endParaRPr>
          </a:p>
          <a:p>
            <a:endParaRPr lang="en-US" altLang="ja-JP" sz="1100" dirty="0">
              <a:solidFill>
                <a:schemeClr val="tx1"/>
              </a:solidFill>
              <a:latin typeface="+mn-ea"/>
            </a:endParaRPr>
          </a:p>
          <a:p>
            <a:endParaRPr lang="en-US" altLang="ja-JP" sz="1100" dirty="0">
              <a:solidFill>
                <a:schemeClr val="tx1"/>
              </a:solidFill>
              <a:latin typeface="+mn-ea"/>
            </a:endParaRPr>
          </a:p>
          <a:p>
            <a:r>
              <a:rPr lang="ja-JP" altLang="en-US" sz="1100" dirty="0">
                <a:solidFill>
                  <a:schemeClr val="tx1"/>
                </a:solidFill>
                <a:latin typeface="+mn-ea"/>
              </a:rPr>
              <a:t>（９）円滑で切れ目のな</a:t>
            </a:r>
            <a:endParaRPr lang="en-US" altLang="ja-JP" sz="1100" dirty="0">
              <a:solidFill>
                <a:schemeClr val="tx1"/>
              </a:solidFill>
              <a:latin typeface="+mn-ea"/>
            </a:endParaRPr>
          </a:p>
          <a:p>
            <a:r>
              <a:rPr lang="ja-JP" altLang="en-US" sz="1100" dirty="0">
                <a:solidFill>
                  <a:schemeClr val="tx1"/>
                </a:solidFill>
                <a:latin typeface="+mn-ea"/>
              </a:rPr>
              <a:t>　　　いケアの提供</a:t>
            </a:r>
            <a:endParaRPr lang="en-US" altLang="ja-JP" sz="1100" dirty="0">
              <a:solidFill>
                <a:schemeClr val="tx1"/>
              </a:solidFill>
              <a:latin typeface="+mn-ea"/>
            </a:endParaRPr>
          </a:p>
          <a:p>
            <a:endParaRPr lang="en-US" altLang="ja-JP" sz="1100" dirty="0">
              <a:solidFill>
                <a:schemeClr val="tx1"/>
              </a:solidFill>
              <a:latin typeface="HGｺﾞｼｯｸM" panose="020B0609000000000000" pitchFamily="49" charset="-128"/>
              <a:ea typeface="HGｺﾞｼｯｸM" panose="020B0609000000000000" pitchFamily="49" charset="-128"/>
            </a:endParaRPr>
          </a:p>
          <a:p>
            <a:endParaRPr lang="en-US" altLang="ja-JP" sz="1100" dirty="0">
              <a:solidFill>
                <a:schemeClr val="tx1"/>
              </a:solidFill>
              <a:latin typeface="HGｺﾞｼｯｸM" panose="020B0609000000000000" pitchFamily="49" charset="-128"/>
              <a:ea typeface="HGｺﾞｼｯｸM" panose="020B0609000000000000" pitchFamily="49" charset="-128"/>
            </a:endParaRPr>
          </a:p>
          <a:p>
            <a:endParaRPr lang="en-US" altLang="ja-JP" sz="1100" dirty="0">
              <a:solidFill>
                <a:schemeClr val="tx1"/>
              </a:solidFill>
              <a:latin typeface="HGｺﾞｼｯｸM" panose="020B0609000000000000" pitchFamily="49" charset="-128"/>
              <a:ea typeface="HGｺﾞｼｯｸM" panose="020B0609000000000000" pitchFamily="49" charset="-128"/>
            </a:endParaRPr>
          </a:p>
        </p:txBody>
      </p:sp>
      <p:sp>
        <p:nvSpPr>
          <p:cNvPr id="13" name="角丸四角形 12"/>
          <p:cNvSpPr/>
          <p:nvPr/>
        </p:nvSpPr>
        <p:spPr>
          <a:xfrm>
            <a:off x="4531432" y="1764660"/>
            <a:ext cx="1912776" cy="2731942"/>
          </a:xfrm>
          <a:prstGeom prst="roundRect">
            <a:avLst/>
          </a:prstGeom>
          <a:solidFill>
            <a:schemeClr val="accent6">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chemeClr val="tx1"/>
                </a:solidFill>
                <a:latin typeface="+mn-ea"/>
              </a:rPr>
              <a:t>４．誰でも安心して</a:t>
            </a:r>
            <a:endParaRPr lang="en-US" altLang="ja-JP" sz="1200" b="1" dirty="0">
              <a:solidFill>
                <a:schemeClr val="tx1"/>
              </a:solidFill>
              <a:latin typeface="+mn-ea"/>
            </a:endParaRPr>
          </a:p>
          <a:p>
            <a:r>
              <a:rPr lang="ja-JP" altLang="en-US" sz="1200" b="1" dirty="0">
                <a:solidFill>
                  <a:schemeClr val="tx1"/>
                </a:solidFill>
                <a:latin typeface="+mn-ea"/>
              </a:rPr>
              <a:t>　　暮らせるまちづ</a:t>
            </a:r>
            <a:endParaRPr lang="en-US" altLang="ja-JP" sz="1200" b="1" dirty="0">
              <a:solidFill>
                <a:schemeClr val="tx1"/>
              </a:solidFill>
              <a:latin typeface="+mn-ea"/>
            </a:endParaRPr>
          </a:p>
          <a:p>
            <a:r>
              <a:rPr lang="ja-JP" altLang="en-US" sz="1200" b="1" dirty="0">
                <a:solidFill>
                  <a:schemeClr val="tx1"/>
                </a:solidFill>
                <a:latin typeface="+mn-ea"/>
              </a:rPr>
              <a:t>　　くりへの参画</a:t>
            </a:r>
            <a:endParaRPr lang="en-US" altLang="ja-JP" sz="1200" b="1" dirty="0">
              <a:solidFill>
                <a:schemeClr val="tx1"/>
              </a:solidFill>
              <a:latin typeface="+mn-ea"/>
            </a:endParaRPr>
          </a:p>
          <a:p>
            <a:endParaRPr lang="en-US" altLang="ja-JP" sz="1400" dirty="0">
              <a:solidFill>
                <a:schemeClr val="tx1"/>
              </a:solidFill>
              <a:latin typeface="+mn-ea"/>
            </a:endParaRPr>
          </a:p>
          <a:p>
            <a:endParaRPr lang="en-US" altLang="ja-JP" sz="1400" dirty="0">
              <a:solidFill>
                <a:schemeClr val="tx1"/>
              </a:solidFill>
              <a:latin typeface="+mn-ea"/>
            </a:endParaRPr>
          </a:p>
          <a:p>
            <a:r>
              <a:rPr lang="ja-JP" altLang="en-US" sz="1100" dirty="0">
                <a:solidFill>
                  <a:schemeClr val="tx1"/>
                </a:solidFill>
                <a:latin typeface="+mn-ea"/>
              </a:rPr>
              <a:t>（</a:t>
            </a:r>
            <a:r>
              <a:rPr lang="en-US" altLang="ja-JP" sz="1100" dirty="0">
                <a:solidFill>
                  <a:schemeClr val="tx1"/>
                </a:solidFill>
                <a:latin typeface="+mn-ea"/>
              </a:rPr>
              <a:t>10</a:t>
            </a:r>
            <a:r>
              <a:rPr lang="ja-JP" altLang="en-US" sz="1100" dirty="0">
                <a:solidFill>
                  <a:schemeClr val="tx1"/>
                </a:solidFill>
                <a:latin typeface="+mn-ea"/>
              </a:rPr>
              <a:t>）地域への積極的な</a:t>
            </a:r>
            <a:endParaRPr lang="en-US" altLang="ja-JP" sz="1100" dirty="0">
              <a:solidFill>
                <a:schemeClr val="tx1"/>
              </a:solidFill>
              <a:latin typeface="+mn-ea"/>
            </a:endParaRPr>
          </a:p>
          <a:p>
            <a:r>
              <a:rPr lang="ja-JP" altLang="en-US" sz="1100" dirty="0">
                <a:solidFill>
                  <a:schemeClr val="tx1"/>
                </a:solidFill>
                <a:latin typeface="+mn-ea"/>
              </a:rPr>
              <a:t>　　　展開</a:t>
            </a:r>
            <a:endParaRPr lang="en-US" altLang="ja-JP" sz="1100" dirty="0">
              <a:solidFill>
                <a:schemeClr val="tx1"/>
              </a:solidFill>
              <a:latin typeface="+mn-ea"/>
            </a:endParaRPr>
          </a:p>
          <a:p>
            <a:endParaRPr lang="en-US" altLang="ja-JP" sz="1100" dirty="0">
              <a:solidFill>
                <a:schemeClr val="tx1"/>
              </a:solidFill>
              <a:latin typeface="+mn-ea"/>
            </a:endParaRPr>
          </a:p>
          <a:p>
            <a:r>
              <a:rPr lang="ja-JP" altLang="en-US" sz="1100" dirty="0">
                <a:solidFill>
                  <a:schemeClr val="tx1"/>
                </a:solidFill>
                <a:latin typeface="+mn-ea"/>
              </a:rPr>
              <a:t>（</a:t>
            </a:r>
            <a:r>
              <a:rPr lang="en-US" altLang="ja-JP" sz="1100" dirty="0">
                <a:solidFill>
                  <a:schemeClr val="tx1"/>
                </a:solidFill>
                <a:latin typeface="+mn-ea"/>
              </a:rPr>
              <a:t>11</a:t>
            </a:r>
            <a:r>
              <a:rPr lang="ja-JP" altLang="en-US" sz="1100" dirty="0">
                <a:solidFill>
                  <a:schemeClr val="tx1"/>
                </a:solidFill>
                <a:latin typeface="+mn-ea"/>
              </a:rPr>
              <a:t>）地域包括ケアシス</a:t>
            </a:r>
            <a:endParaRPr lang="en-US" altLang="ja-JP" sz="1100" dirty="0">
              <a:solidFill>
                <a:schemeClr val="tx1"/>
              </a:solidFill>
              <a:latin typeface="+mn-ea"/>
            </a:endParaRPr>
          </a:p>
          <a:p>
            <a:r>
              <a:rPr lang="ja-JP" altLang="en-US" sz="1100" dirty="0">
                <a:solidFill>
                  <a:schemeClr val="tx1"/>
                </a:solidFill>
                <a:latin typeface="+mn-ea"/>
              </a:rPr>
              <a:t>　　　テムの構築への貢</a:t>
            </a:r>
            <a:endParaRPr lang="en-US" altLang="ja-JP" sz="1100" dirty="0">
              <a:solidFill>
                <a:schemeClr val="tx1"/>
              </a:solidFill>
              <a:latin typeface="+mn-ea"/>
            </a:endParaRPr>
          </a:p>
          <a:p>
            <a:r>
              <a:rPr lang="ja-JP" altLang="en-US" sz="1100" dirty="0">
                <a:solidFill>
                  <a:schemeClr val="tx1"/>
                </a:solidFill>
                <a:latin typeface="+mn-ea"/>
              </a:rPr>
              <a:t>　　　献</a:t>
            </a:r>
            <a:endParaRPr lang="en-US" altLang="ja-JP" sz="1100" dirty="0">
              <a:solidFill>
                <a:schemeClr val="tx1"/>
              </a:solidFill>
              <a:latin typeface="+mn-ea"/>
            </a:endParaRPr>
          </a:p>
          <a:p>
            <a:endParaRPr lang="en-US" altLang="ja-JP" sz="1100" dirty="0">
              <a:solidFill>
                <a:schemeClr val="tx1"/>
              </a:solidFill>
              <a:latin typeface="HGｺﾞｼｯｸM" panose="020B0609000000000000" pitchFamily="49" charset="-128"/>
              <a:ea typeface="HGｺﾞｼｯｸM" panose="020B0609000000000000" pitchFamily="49" charset="-128"/>
            </a:endParaRPr>
          </a:p>
          <a:p>
            <a:endParaRPr lang="en-US" altLang="ja-JP" sz="1100" dirty="0">
              <a:solidFill>
                <a:schemeClr val="tx1"/>
              </a:solidFill>
              <a:latin typeface="HGｺﾞｼｯｸM" panose="020B0609000000000000" pitchFamily="49" charset="-128"/>
              <a:ea typeface="HGｺﾞｼｯｸM" panose="020B0609000000000000" pitchFamily="49" charset="-128"/>
            </a:endParaRPr>
          </a:p>
          <a:p>
            <a:endParaRPr lang="en-US" altLang="ja-JP" sz="1100" dirty="0">
              <a:solidFill>
                <a:schemeClr val="tx1"/>
              </a:solidFill>
              <a:latin typeface="HGｺﾞｼｯｸM" panose="020B0609000000000000" pitchFamily="49" charset="-128"/>
              <a:ea typeface="HGｺﾞｼｯｸM" panose="020B0609000000000000" pitchFamily="49" charset="-128"/>
            </a:endParaRPr>
          </a:p>
          <a:p>
            <a:endParaRPr lang="en-US" altLang="ja-JP" sz="1100" dirty="0">
              <a:solidFill>
                <a:schemeClr val="tx1"/>
              </a:solidFill>
              <a:latin typeface="HGｺﾞｼｯｸM" panose="020B0609000000000000" pitchFamily="49" charset="-128"/>
              <a:ea typeface="HGｺﾞｼｯｸM" panose="020B0609000000000000" pitchFamily="49" charset="-128"/>
            </a:endParaRPr>
          </a:p>
        </p:txBody>
      </p:sp>
      <p:sp>
        <p:nvSpPr>
          <p:cNvPr id="6" name="右矢印 5"/>
          <p:cNvSpPr/>
          <p:nvPr/>
        </p:nvSpPr>
        <p:spPr>
          <a:xfrm>
            <a:off x="6516216" y="2440124"/>
            <a:ext cx="576064" cy="1152128"/>
          </a:xfrm>
          <a:prstGeom prst="righ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539552" y="4930291"/>
            <a:ext cx="1765920" cy="288032"/>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ysClr val="windowText" lastClr="000000"/>
                </a:solidFill>
                <a:latin typeface="+mn-ea"/>
              </a:rPr>
              <a:t>ストラクチャー的要素</a:t>
            </a:r>
            <a:endParaRPr kumimoji="1" lang="ja-JP" altLang="en-US" sz="1200" dirty="0">
              <a:solidFill>
                <a:sysClr val="windowText" lastClr="000000"/>
              </a:solidFill>
              <a:latin typeface="+mn-ea"/>
            </a:endParaRPr>
          </a:p>
        </p:txBody>
      </p:sp>
      <p:sp>
        <p:nvSpPr>
          <p:cNvPr id="14" name="正方形/長方形 13"/>
          <p:cNvSpPr/>
          <p:nvPr/>
        </p:nvSpPr>
        <p:spPr>
          <a:xfrm>
            <a:off x="539552" y="1268760"/>
            <a:ext cx="1618456" cy="288032"/>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ysClr val="windowText" lastClr="000000"/>
                </a:solidFill>
                <a:latin typeface="+mn-ea"/>
              </a:rPr>
              <a:t>プロセス的要素</a:t>
            </a:r>
          </a:p>
        </p:txBody>
      </p:sp>
      <p:sp>
        <p:nvSpPr>
          <p:cNvPr id="15" name="正方形/長方形 14"/>
          <p:cNvSpPr/>
          <p:nvPr/>
        </p:nvSpPr>
        <p:spPr>
          <a:xfrm>
            <a:off x="7290900" y="1556792"/>
            <a:ext cx="1440160" cy="288032"/>
          </a:xfrm>
          <a:prstGeom prst="rect">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ysClr val="windowText" lastClr="000000"/>
                </a:solidFill>
                <a:latin typeface="+mn-ea"/>
              </a:rPr>
              <a:t>アウトカム的要素</a:t>
            </a:r>
            <a:endParaRPr kumimoji="1" lang="ja-JP" altLang="en-US" sz="1200" dirty="0">
              <a:solidFill>
                <a:sysClr val="windowText" lastClr="000000"/>
              </a:solidFill>
              <a:latin typeface="+mn-ea"/>
            </a:endParaRPr>
          </a:p>
        </p:txBody>
      </p:sp>
      <p:sp>
        <p:nvSpPr>
          <p:cNvPr id="3" name="スライド番号プレースホルダー 2"/>
          <p:cNvSpPr>
            <a:spLocks noGrp="1"/>
          </p:cNvSpPr>
          <p:nvPr>
            <p:ph type="sldNum" sz="quarter" idx="12"/>
          </p:nvPr>
        </p:nvSpPr>
        <p:spPr/>
        <p:txBody>
          <a:bodyPr/>
          <a:lstStyle/>
          <a:p>
            <a:fld id="{D2D8002D-B5B0-4BAC-B1F6-782DDCCE6D9C}" type="slidenum">
              <a:rPr lang="ja-JP" altLang="en-US" smtClean="0"/>
              <a:pPr/>
              <a:t>24</a:t>
            </a:fld>
            <a:endParaRPr lang="ja-JP" altLang="en-US"/>
          </a:p>
        </p:txBody>
      </p:sp>
      <p:sp>
        <p:nvSpPr>
          <p:cNvPr id="16" name="タイトル 1">
            <a:extLst>
              <a:ext uri="{FF2B5EF4-FFF2-40B4-BE49-F238E27FC236}">
                <a16:creationId xmlns:a16="http://schemas.microsoft.com/office/drawing/2014/main" id="{1B2BBE0F-2703-4897-B345-BA8596B16CD3}"/>
              </a:ext>
            </a:extLst>
          </p:cNvPr>
          <p:cNvSpPr txBox="1">
            <a:spLocks/>
          </p:cNvSpPr>
          <p:nvPr/>
        </p:nvSpPr>
        <p:spPr>
          <a:xfrm>
            <a:off x="0" y="260648"/>
            <a:ext cx="9144000" cy="775320"/>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自己評価ガイドラインの枠組み・構造</a:t>
            </a:r>
          </a:p>
        </p:txBody>
      </p:sp>
    </p:spTree>
    <p:extLst>
      <p:ext uri="{BB962C8B-B14F-4D97-AF65-F5344CB8AC3E}">
        <p14:creationId xmlns:p14="http://schemas.microsoft.com/office/powerpoint/2010/main" val="3469047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093340455"/>
              </p:ext>
            </p:extLst>
          </p:nvPr>
        </p:nvGraphicFramePr>
        <p:xfrm>
          <a:off x="107504" y="1196754"/>
          <a:ext cx="8928992" cy="5040558"/>
        </p:xfrm>
        <a:graphic>
          <a:graphicData uri="http://schemas.openxmlformats.org/drawingml/2006/table">
            <a:tbl>
              <a:tblPr firstRow="1" bandRow="1">
                <a:tableStyleId>{93296810-A885-4BE3-A3E7-6D5BEEA58F35}</a:tableStyleId>
              </a:tblPr>
              <a:tblGrid>
                <a:gridCol w="5169416">
                  <a:extLst>
                    <a:ext uri="{9D8B030D-6E8A-4147-A177-3AD203B41FA5}">
                      <a16:colId xmlns:a16="http://schemas.microsoft.com/office/drawing/2014/main" val="20000"/>
                    </a:ext>
                  </a:extLst>
                </a:gridCol>
                <a:gridCol w="1879788">
                  <a:extLst>
                    <a:ext uri="{9D8B030D-6E8A-4147-A177-3AD203B41FA5}">
                      <a16:colId xmlns:a16="http://schemas.microsoft.com/office/drawing/2014/main" val="54221595"/>
                    </a:ext>
                  </a:extLst>
                </a:gridCol>
                <a:gridCol w="1879788">
                  <a:extLst>
                    <a:ext uri="{9D8B030D-6E8A-4147-A177-3AD203B41FA5}">
                      <a16:colId xmlns:a16="http://schemas.microsoft.com/office/drawing/2014/main" val="20001"/>
                    </a:ext>
                  </a:extLst>
                </a:gridCol>
              </a:tblGrid>
              <a:tr h="676398">
                <a:tc>
                  <a:txBody>
                    <a:bodyPr/>
                    <a:lstStyle/>
                    <a:p>
                      <a:pPr algn="ctr"/>
                      <a:r>
                        <a:rPr kumimoji="1" lang="ja-JP" altLang="en-US" sz="2400" b="0" dirty="0">
                          <a:latin typeface="+mn-ea"/>
                          <a:ea typeface="+mn-ea"/>
                          <a:cs typeface="Calibri" panose="020F0502020204030204" pitchFamily="34" charset="0"/>
                        </a:rPr>
                        <a:t>評価項目</a:t>
                      </a:r>
                    </a:p>
                  </a:txBody>
                  <a:tcPr anchor="ctr"/>
                </a:tc>
                <a:tc>
                  <a:txBody>
                    <a:bodyPr/>
                    <a:lstStyle/>
                    <a:p>
                      <a:pPr algn="ctr"/>
                      <a:r>
                        <a:rPr kumimoji="1" lang="ja-JP" altLang="en-US" sz="2400" b="0" dirty="0">
                          <a:latin typeface="+mn-ea"/>
                          <a:ea typeface="+mn-ea"/>
                          <a:cs typeface="Calibri" panose="020F0502020204030204" pitchFamily="34" charset="0"/>
                        </a:rPr>
                        <a:t>第</a:t>
                      </a:r>
                      <a:r>
                        <a:rPr kumimoji="1" lang="en-US" altLang="ja-JP" sz="2400" b="0" dirty="0">
                          <a:latin typeface="+mn-ea"/>
                          <a:ea typeface="+mn-ea"/>
                          <a:cs typeface="Calibri" panose="020F0502020204030204" pitchFamily="34" charset="0"/>
                        </a:rPr>
                        <a:t>1</a:t>
                      </a:r>
                      <a:r>
                        <a:rPr kumimoji="1" lang="ja-JP" altLang="en-US" sz="2400" b="0" dirty="0">
                          <a:latin typeface="+mn-ea"/>
                          <a:ea typeface="+mn-ea"/>
                          <a:cs typeface="Calibri" panose="020F0502020204030204" pitchFamily="34" charset="0"/>
                        </a:rPr>
                        <a:t>版</a:t>
                      </a:r>
                    </a:p>
                  </a:txBody>
                  <a:tcPr anchor="ctr"/>
                </a:tc>
                <a:tc>
                  <a:txBody>
                    <a:bodyPr/>
                    <a:lstStyle/>
                    <a:p>
                      <a:pPr algn="ctr"/>
                      <a:r>
                        <a:rPr kumimoji="1" lang="ja-JP" altLang="en-US" sz="2400" b="0" dirty="0">
                          <a:latin typeface="+mn-ea"/>
                          <a:ea typeface="+mn-ea"/>
                          <a:cs typeface="Calibri" panose="020F0502020204030204" pitchFamily="34" charset="0"/>
                        </a:rPr>
                        <a:t>第</a:t>
                      </a:r>
                      <a:r>
                        <a:rPr kumimoji="1" lang="en-US" altLang="ja-JP" sz="2400" b="0" dirty="0">
                          <a:latin typeface="+mn-ea"/>
                          <a:ea typeface="+mn-ea"/>
                          <a:cs typeface="Calibri" panose="020F0502020204030204" pitchFamily="34" charset="0"/>
                        </a:rPr>
                        <a:t>2</a:t>
                      </a:r>
                      <a:r>
                        <a:rPr kumimoji="1" lang="ja-JP" altLang="en-US" sz="2400" b="0" dirty="0">
                          <a:latin typeface="+mn-ea"/>
                          <a:ea typeface="+mn-ea"/>
                          <a:cs typeface="Calibri" panose="020F0502020204030204" pitchFamily="34" charset="0"/>
                        </a:rPr>
                        <a:t>版</a:t>
                      </a:r>
                    </a:p>
                  </a:txBody>
                  <a:tcPr anchor="ctr"/>
                </a:tc>
                <a:extLst>
                  <a:ext uri="{0D108BD9-81ED-4DB2-BD59-A6C34878D82A}">
                    <a16:rowId xmlns:a16="http://schemas.microsoft.com/office/drawing/2014/main" val="10000"/>
                  </a:ext>
                </a:extLst>
              </a:tr>
              <a:tr h="676398">
                <a:tc>
                  <a:txBody>
                    <a:bodyPr/>
                    <a:lstStyle/>
                    <a:p>
                      <a:r>
                        <a:rPr lang="ja-JP" altLang="en-US" sz="2400" dirty="0">
                          <a:latin typeface="+mn-ea"/>
                          <a:ea typeface="+mn-ea"/>
                          <a:cs typeface="Calibri" panose="020F0502020204030204" pitchFamily="34" charset="0"/>
                        </a:rPr>
                        <a:t>　１．事業所運営の基盤整備 </a:t>
                      </a:r>
                      <a:endParaRPr kumimoji="1" lang="ja-JP" altLang="en-US" sz="2400" dirty="0">
                        <a:latin typeface="+mn-ea"/>
                        <a:ea typeface="+mn-ea"/>
                        <a:cs typeface="Calibri" panose="020F0502020204030204" pitchFamily="34" charset="0"/>
                      </a:endParaRPr>
                    </a:p>
                  </a:txBody>
                  <a:tcPr anchor="ctr"/>
                </a:tc>
                <a:tc>
                  <a:txBody>
                    <a:bodyPr/>
                    <a:lstStyle/>
                    <a:p>
                      <a:pPr algn="ctr"/>
                      <a:r>
                        <a:rPr lang="en-US" altLang="ja-JP" sz="2400" dirty="0">
                          <a:solidFill>
                            <a:schemeClr val="tx1"/>
                          </a:solidFill>
                          <a:latin typeface="+mn-ea"/>
                          <a:ea typeface="+mn-ea"/>
                          <a:cs typeface="Calibri" panose="020F0502020204030204" pitchFamily="34" charset="0"/>
                        </a:rPr>
                        <a:t>19</a:t>
                      </a:r>
                      <a:r>
                        <a:rPr lang="ja-JP" altLang="en-US" sz="2400" dirty="0">
                          <a:solidFill>
                            <a:schemeClr val="tx1"/>
                          </a:solidFill>
                          <a:latin typeface="+mn-ea"/>
                          <a:ea typeface="+mn-ea"/>
                          <a:cs typeface="Calibri" panose="020F0502020204030204" pitchFamily="34" charset="0"/>
                        </a:rPr>
                        <a:t>項目</a:t>
                      </a:r>
                      <a:endParaRPr kumimoji="1" lang="ja-JP" altLang="en-US" sz="2400" dirty="0">
                        <a:solidFill>
                          <a:schemeClr val="tx1"/>
                        </a:solidFill>
                        <a:latin typeface="+mn-ea"/>
                        <a:ea typeface="+mn-ea"/>
                        <a:cs typeface="Calibri" panose="020F0502020204030204" pitchFamily="34" charset="0"/>
                      </a:endParaRPr>
                    </a:p>
                  </a:txBody>
                  <a:tcPr anchor="ctr"/>
                </a:tc>
                <a:tc>
                  <a:txBody>
                    <a:bodyPr/>
                    <a:lstStyle/>
                    <a:p>
                      <a:pPr algn="ctr"/>
                      <a:r>
                        <a:rPr lang="en-US" altLang="ja-JP" sz="2400" dirty="0">
                          <a:solidFill>
                            <a:schemeClr val="accent6">
                              <a:lumMod val="75000"/>
                            </a:schemeClr>
                          </a:solidFill>
                          <a:latin typeface="+mn-ea"/>
                          <a:ea typeface="+mn-ea"/>
                          <a:cs typeface="Calibri" panose="020F0502020204030204" pitchFamily="34" charset="0"/>
                        </a:rPr>
                        <a:t>18</a:t>
                      </a:r>
                      <a:r>
                        <a:rPr lang="ja-JP" altLang="en-US" sz="2400" dirty="0">
                          <a:solidFill>
                            <a:schemeClr val="accent6">
                              <a:lumMod val="75000"/>
                            </a:schemeClr>
                          </a:solidFill>
                          <a:latin typeface="+mn-ea"/>
                          <a:ea typeface="+mn-ea"/>
                          <a:cs typeface="Calibri" panose="020F0502020204030204" pitchFamily="34" charset="0"/>
                        </a:rPr>
                        <a:t>項目</a:t>
                      </a:r>
                      <a:endParaRPr kumimoji="1" lang="ja-JP" altLang="en-US" sz="2400" dirty="0">
                        <a:solidFill>
                          <a:schemeClr val="accent6">
                            <a:lumMod val="75000"/>
                          </a:schemeClr>
                        </a:solidFill>
                        <a:latin typeface="+mn-ea"/>
                        <a:ea typeface="+mn-ea"/>
                        <a:cs typeface="Calibri" panose="020F0502020204030204" pitchFamily="34" charset="0"/>
                      </a:endParaRPr>
                    </a:p>
                  </a:txBody>
                  <a:tcPr anchor="ctr"/>
                </a:tc>
                <a:extLst>
                  <a:ext uri="{0D108BD9-81ED-4DB2-BD59-A6C34878D82A}">
                    <a16:rowId xmlns:a16="http://schemas.microsoft.com/office/drawing/2014/main" val="10001"/>
                  </a:ext>
                </a:extLst>
              </a:tr>
              <a:tr h="1167483">
                <a:tc>
                  <a:txBody>
                    <a:bodyPr/>
                    <a:lstStyle/>
                    <a:p>
                      <a:pPr marL="0" indent="0">
                        <a:buNone/>
                      </a:pPr>
                      <a:r>
                        <a:rPr lang="ja-JP" altLang="en-US" sz="2400" dirty="0">
                          <a:latin typeface="+mn-ea"/>
                          <a:ea typeface="+mn-ea"/>
                          <a:cs typeface="Calibri" panose="020F0502020204030204" pitchFamily="34" charset="0"/>
                        </a:rPr>
                        <a:t>　２．利用者等の状況に応じた</a:t>
                      </a:r>
                      <a:endParaRPr lang="en-US" altLang="ja-JP" sz="2400" dirty="0">
                        <a:latin typeface="+mn-ea"/>
                        <a:ea typeface="+mn-ea"/>
                        <a:cs typeface="Calibri" panose="020F0502020204030204" pitchFamily="34" charset="0"/>
                      </a:endParaRPr>
                    </a:p>
                    <a:p>
                      <a:pPr marL="0" indent="0">
                        <a:buNone/>
                      </a:pPr>
                      <a:r>
                        <a:rPr lang="ja-JP" altLang="en-US" sz="2400" dirty="0">
                          <a:latin typeface="+mn-ea"/>
                          <a:ea typeface="+mn-ea"/>
                          <a:cs typeface="Calibri" panose="020F0502020204030204" pitchFamily="34" charset="0"/>
                        </a:rPr>
                        <a:t>　　　専門的なサービスの提供</a:t>
                      </a:r>
                      <a:endParaRPr kumimoji="1" lang="ja-JP" altLang="en-US" sz="2400" dirty="0">
                        <a:latin typeface="+mn-ea"/>
                        <a:ea typeface="+mn-ea"/>
                        <a:cs typeface="Calibri" panose="020F0502020204030204" pitchFamily="34" charset="0"/>
                      </a:endParaRPr>
                    </a:p>
                  </a:txBody>
                  <a:tcPr anchor="ctr"/>
                </a:tc>
                <a:tc>
                  <a:txBody>
                    <a:bodyPr/>
                    <a:lstStyle/>
                    <a:p>
                      <a:pPr algn="ctr"/>
                      <a:r>
                        <a:rPr lang="ja-JP" altLang="en-US" sz="2400" dirty="0">
                          <a:solidFill>
                            <a:schemeClr val="tx1"/>
                          </a:solidFill>
                          <a:latin typeface="+mn-ea"/>
                          <a:ea typeface="+mn-ea"/>
                          <a:cs typeface="Calibri" panose="020F0502020204030204" pitchFamily="34" charset="0"/>
                        </a:rPr>
                        <a:t>７項目</a:t>
                      </a:r>
                      <a:endParaRPr kumimoji="1" lang="ja-JP" altLang="en-US" sz="2400" dirty="0">
                        <a:solidFill>
                          <a:schemeClr val="tx1"/>
                        </a:solidFill>
                        <a:latin typeface="+mn-ea"/>
                        <a:ea typeface="+mn-ea"/>
                        <a:cs typeface="Calibri" panose="020F0502020204030204" pitchFamily="34" charset="0"/>
                      </a:endParaRPr>
                    </a:p>
                  </a:txBody>
                  <a:tcPr anchor="ctr"/>
                </a:tc>
                <a:tc>
                  <a:txBody>
                    <a:bodyPr/>
                    <a:lstStyle/>
                    <a:p>
                      <a:pPr algn="ctr"/>
                      <a:r>
                        <a:rPr lang="en-US" altLang="ja-JP" sz="2400" dirty="0">
                          <a:solidFill>
                            <a:schemeClr val="accent6">
                              <a:lumMod val="75000"/>
                            </a:schemeClr>
                          </a:solidFill>
                          <a:latin typeface="+mn-ea"/>
                          <a:ea typeface="+mn-ea"/>
                          <a:cs typeface="Calibri" panose="020F0502020204030204" pitchFamily="34" charset="0"/>
                        </a:rPr>
                        <a:t>10</a:t>
                      </a:r>
                      <a:r>
                        <a:rPr lang="ja-JP" altLang="en-US" sz="2400" dirty="0">
                          <a:solidFill>
                            <a:schemeClr val="accent6">
                              <a:lumMod val="75000"/>
                            </a:schemeClr>
                          </a:solidFill>
                          <a:latin typeface="+mn-ea"/>
                          <a:ea typeface="+mn-ea"/>
                          <a:cs typeface="Calibri" panose="020F0502020204030204" pitchFamily="34" charset="0"/>
                        </a:rPr>
                        <a:t>項目</a:t>
                      </a:r>
                      <a:endParaRPr kumimoji="1" lang="ja-JP" altLang="en-US" sz="2400" dirty="0">
                        <a:solidFill>
                          <a:schemeClr val="accent6">
                            <a:lumMod val="75000"/>
                          </a:schemeClr>
                        </a:solidFill>
                        <a:latin typeface="+mn-ea"/>
                        <a:ea typeface="+mn-ea"/>
                        <a:cs typeface="Calibri" panose="020F0502020204030204" pitchFamily="34" charset="0"/>
                      </a:endParaRPr>
                    </a:p>
                  </a:txBody>
                  <a:tcPr anchor="ctr"/>
                </a:tc>
                <a:extLst>
                  <a:ext uri="{0D108BD9-81ED-4DB2-BD59-A6C34878D82A}">
                    <a16:rowId xmlns:a16="http://schemas.microsoft.com/office/drawing/2014/main" val="10002"/>
                  </a:ext>
                </a:extLst>
              </a:tr>
              <a:tr h="676398">
                <a:tc>
                  <a:txBody>
                    <a:bodyPr/>
                    <a:lstStyle/>
                    <a:p>
                      <a:r>
                        <a:rPr lang="ja-JP" altLang="en-US" sz="2400" dirty="0">
                          <a:latin typeface="+mn-ea"/>
                          <a:ea typeface="+mn-ea"/>
                          <a:cs typeface="Calibri" panose="020F0502020204030204" pitchFamily="34" charset="0"/>
                        </a:rPr>
                        <a:t>　３．多職種・多機関との連携</a:t>
                      </a:r>
                      <a:endParaRPr kumimoji="1" lang="ja-JP" altLang="en-US" sz="2400" dirty="0">
                        <a:latin typeface="+mn-ea"/>
                        <a:ea typeface="+mn-ea"/>
                        <a:cs typeface="Calibri" panose="020F0502020204030204" pitchFamily="34" charset="0"/>
                      </a:endParaRPr>
                    </a:p>
                  </a:txBody>
                  <a:tcPr anchor="ctr"/>
                </a:tc>
                <a:tc>
                  <a:txBody>
                    <a:bodyPr/>
                    <a:lstStyle/>
                    <a:p>
                      <a:pPr algn="ctr"/>
                      <a:r>
                        <a:rPr lang="ja-JP" altLang="en-US" sz="2400" dirty="0">
                          <a:solidFill>
                            <a:schemeClr val="tx1"/>
                          </a:solidFill>
                          <a:latin typeface="+mn-ea"/>
                          <a:ea typeface="+mn-ea"/>
                          <a:cs typeface="Calibri" panose="020F0502020204030204" pitchFamily="34" charset="0"/>
                        </a:rPr>
                        <a:t>９項目</a:t>
                      </a:r>
                      <a:endParaRPr kumimoji="1" lang="ja-JP" altLang="en-US" sz="2400" dirty="0">
                        <a:solidFill>
                          <a:schemeClr val="tx1"/>
                        </a:solidFill>
                        <a:latin typeface="+mn-ea"/>
                        <a:ea typeface="+mn-ea"/>
                        <a:cs typeface="Calibri" panose="020F0502020204030204" pitchFamily="34" charset="0"/>
                      </a:endParaRPr>
                    </a:p>
                  </a:txBody>
                  <a:tcPr anchor="ctr"/>
                </a:tc>
                <a:tc>
                  <a:txBody>
                    <a:bodyPr/>
                    <a:lstStyle/>
                    <a:p>
                      <a:pPr algn="ctr"/>
                      <a:r>
                        <a:rPr lang="en-US" altLang="ja-JP" sz="2400" dirty="0">
                          <a:solidFill>
                            <a:schemeClr val="accent6">
                              <a:lumMod val="75000"/>
                            </a:schemeClr>
                          </a:solidFill>
                          <a:latin typeface="+mn-ea"/>
                          <a:ea typeface="+mn-ea"/>
                          <a:cs typeface="Calibri" panose="020F0502020204030204" pitchFamily="34" charset="0"/>
                        </a:rPr>
                        <a:t>10</a:t>
                      </a:r>
                      <a:r>
                        <a:rPr lang="ja-JP" altLang="en-US" sz="2400" dirty="0">
                          <a:solidFill>
                            <a:schemeClr val="accent6">
                              <a:lumMod val="75000"/>
                            </a:schemeClr>
                          </a:solidFill>
                          <a:latin typeface="+mn-ea"/>
                          <a:ea typeface="+mn-ea"/>
                          <a:cs typeface="Calibri" panose="020F0502020204030204" pitchFamily="34" charset="0"/>
                        </a:rPr>
                        <a:t>項目</a:t>
                      </a:r>
                      <a:endParaRPr kumimoji="1" lang="ja-JP" altLang="en-US" sz="2400" dirty="0">
                        <a:solidFill>
                          <a:schemeClr val="accent6">
                            <a:lumMod val="75000"/>
                          </a:schemeClr>
                        </a:solidFill>
                        <a:latin typeface="+mn-ea"/>
                        <a:ea typeface="+mn-ea"/>
                        <a:cs typeface="Calibri" panose="020F0502020204030204" pitchFamily="34" charset="0"/>
                      </a:endParaRPr>
                    </a:p>
                  </a:txBody>
                  <a:tcPr anchor="ctr"/>
                </a:tc>
                <a:extLst>
                  <a:ext uri="{0D108BD9-81ED-4DB2-BD59-A6C34878D82A}">
                    <a16:rowId xmlns:a16="http://schemas.microsoft.com/office/drawing/2014/main" val="10003"/>
                  </a:ext>
                </a:extLst>
              </a:tr>
              <a:tr h="1167483">
                <a:tc>
                  <a:txBody>
                    <a:bodyPr/>
                    <a:lstStyle/>
                    <a:p>
                      <a:pPr marL="0" indent="0">
                        <a:buNone/>
                      </a:pPr>
                      <a:r>
                        <a:rPr lang="ja-JP" altLang="en-US" sz="2400" dirty="0">
                          <a:latin typeface="+mn-ea"/>
                          <a:ea typeface="+mn-ea"/>
                          <a:cs typeface="Calibri" panose="020F0502020204030204" pitchFamily="34" charset="0"/>
                        </a:rPr>
                        <a:t>　４．誰でも安心して暮らせる</a:t>
                      </a:r>
                      <a:endParaRPr lang="en-US" altLang="ja-JP" sz="2400" dirty="0">
                        <a:latin typeface="+mn-ea"/>
                        <a:ea typeface="+mn-ea"/>
                        <a:cs typeface="Calibri" panose="020F0502020204030204" pitchFamily="34" charset="0"/>
                      </a:endParaRPr>
                    </a:p>
                    <a:p>
                      <a:pPr marL="0" indent="0">
                        <a:buNone/>
                      </a:pPr>
                      <a:r>
                        <a:rPr lang="ja-JP" altLang="en-US" sz="2400" dirty="0">
                          <a:latin typeface="+mn-ea"/>
                          <a:ea typeface="+mn-ea"/>
                          <a:cs typeface="Calibri" panose="020F0502020204030204" pitchFamily="34" charset="0"/>
                        </a:rPr>
                        <a:t>　　　まちづくりへの参画 </a:t>
                      </a:r>
                      <a:endParaRPr kumimoji="1" lang="ja-JP" altLang="en-US" sz="2400" dirty="0">
                        <a:latin typeface="+mn-ea"/>
                        <a:ea typeface="+mn-ea"/>
                        <a:cs typeface="Calibri" panose="020F0502020204030204" pitchFamily="34" charset="0"/>
                      </a:endParaRPr>
                    </a:p>
                  </a:txBody>
                  <a:tcPr anchor="ctr"/>
                </a:tc>
                <a:tc>
                  <a:txBody>
                    <a:bodyPr/>
                    <a:lstStyle/>
                    <a:p>
                      <a:pPr algn="ctr"/>
                      <a:r>
                        <a:rPr lang="ja-JP" altLang="en-US" sz="2400" dirty="0">
                          <a:solidFill>
                            <a:schemeClr val="tx1"/>
                          </a:solidFill>
                          <a:latin typeface="+mn-ea"/>
                          <a:ea typeface="+mn-ea"/>
                          <a:cs typeface="Calibri" panose="020F0502020204030204" pitchFamily="34" charset="0"/>
                        </a:rPr>
                        <a:t>４項目</a:t>
                      </a:r>
                      <a:endParaRPr kumimoji="1" lang="ja-JP" altLang="en-US" sz="2400" dirty="0">
                        <a:solidFill>
                          <a:schemeClr val="tx1"/>
                        </a:solidFill>
                        <a:latin typeface="+mn-ea"/>
                        <a:ea typeface="+mn-ea"/>
                        <a:cs typeface="Calibri" panose="020F0502020204030204" pitchFamily="34" charset="0"/>
                      </a:endParaRPr>
                    </a:p>
                  </a:txBody>
                  <a:tcPr anchor="ctr"/>
                </a:tc>
                <a:tc>
                  <a:txBody>
                    <a:bodyPr/>
                    <a:lstStyle/>
                    <a:p>
                      <a:pPr algn="ctr"/>
                      <a:r>
                        <a:rPr lang="ja-JP" altLang="en-US" sz="2400" dirty="0">
                          <a:solidFill>
                            <a:schemeClr val="accent6">
                              <a:lumMod val="75000"/>
                            </a:schemeClr>
                          </a:solidFill>
                          <a:latin typeface="+mn-ea"/>
                          <a:ea typeface="+mn-ea"/>
                          <a:cs typeface="Calibri" panose="020F0502020204030204" pitchFamily="34" charset="0"/>
                        </a:rPr>
                        <a:t>４項目</a:t>
                      </a:r>
                      <a:endParaRPr kumimoji="1" lang="ja-JP" altLang="en-US" sz="2400" dirty="0">
                        <a:solidFill>
                          <a:schemeClr val="accent6">
                            <a:lumMod val="75000"/>
                          </a:schemeClr>
                        </a:solidFill>
                        <a:latin typeface="+mn-ea"/>
                        <a:ea typeface="+mn-ea"/>
                        <a:cs typeface="Calibri" panose="020F0502020204030204" pitchFamily="34" charset="0"/>
                      </a:endParaRPr>
                    </a:p>
                  </a:txBody>
                  <a:tcPr anchor="ctr"/>
                </a:tc>
                <a:extLst>
                  <a:ext uri="{0D108BD9-81ED-4DB2-BD59-A6C34878D82A}">
                    <a16:rowId xmlns:a16="http://schemas.microsoft.com/office/drawing/2014/main" val="10004"/>
                  </a:ext>
                </a:extLst>
              </a:tr>
              <a:tr h="676398">
                <a:tc>
                  <a:txBody>
                    <a:bodyPr/>
                    <a:lstStyle/>
                    <a:p>
                      <a:r>
                        <a:rPr lang="ja-JP" altLang="en-US" sz="2400" dirty="0">
                          <a:latin typeface="+mn-ea"/>
                          <a:ea typeface="+mn-ea"/>
                          <a:cs typeface="Calibri" panose="020F0502020204030204" pitchFamily="34" charset="0"/>
                        </a:rPr>
                        <a:t>　５．指標</a:t>
                      </a:r>
                      <a:endParaRPr kumimoji="1" lang="ja-JP" altLang="en-US" sz="2400" dirty="0">
                        <a:latin typeface="+mn-ea"/>
                        <a:ea typeface="+mn-ea"/>
                        <a:cs typeface="Calibri" panose="020F0502020204030204" pitchFamily="34" charset="0"/>
                      </a:endParaRPr>
                    </a:p>
                  </a:txBody>
                  <a:tcPr anchor="ctr"/>
                </a:tc>
                <a:tc>
                  <a:txBody>
                    <a:bodyPr/>
                    <a:lstStyle/>
                    <a:p>
                      <a:pPr algn="ctr"/>
                      <a:r>
                        <a:rPr lang="en-US" altLang="ja-JP" sz="2400" dirty="0">
                          <a:solidFill>
                            <a:schemeClr val="tx1"/>
                          </a:solidFill>
                          <a:latin typeface="+mn-ea"/>
                          <a:ea typeface="+mn-ea"/>
                          <a:cs typeface="Calibri" panose="020F0502020204030204" pitchFamily="34" charset="0"/>
                        </a:rPr>
                        <a:t>33</a:t>
                      </a:r>
                      <a:r>
                        <a:rPr lang="ja-JP" altLang="en-US" sz="2400" dirty="0">
                          <a:solidFill>
                            <a:schemeClr val="tx1"/>
                          </a:solidFill>
                          <a:latin typeface="+mn-ea"/>
                          <a:ea typeface="+mn-ea"/>
                          <a:cs typeface="Calibri" panose="020F0502020204030204" pitchFamily="34" charset="0"/>
                        </a:rPr>
                        <a:t>項目</a:t>
                      </a:r>
                      <a:endParaRPr kumimoji="1" lang="ja-JP" altLang="en-US" sz="2400" dirty="0">
                        <a:solidFill>
                          <a:schemeClr val="tx1"/>
                        </a:solidFill>
                        <a:latin typeface="+mn-ea"/>
                        <a:ea typeface="+mn-ea"/>
                        <a:cs typeface="Calibri" panose="020F0502020204030204" pitchFamily="34" charset="0"/>
                      </a:endParaRPr>
                    </a:p>
                  </a:txBody>
                  <a:tcPr anchor="ctr"/>
                </a:tc>
                <a:tc>
                  <a:txBody>
                    <a:bodyPr/>
                    <a:lstStyle/>
                    <a:p>
                      <a:pPr algn="ctr"/>
                      <a:r>
                        <a:rPr lang="en-US" altLang="ja-JP" sz="2400" dirty="0">
                          <a:solidFill>
                            <a:schemeClr val="accent6">
                              <a:lumMod val="75000"/>
                            </a:schemeClr>
                          </a:solidFill>
                          <a:latin typeface="+mn-ea"/>
                          <a:ea typeface="+mn-ea"/>
                          <a:cs typeface="Calibri" panose="020F0502020204030204" pitchFamily="34" charset="0"/>
                        </a:rPr>
                        <a:t>49</a:t>
                      </a:r>
                      <a:r>
                        <a:rPr lang="ja-JP" altLang="en-US" sz="2400" dirty="0">
                          <a:solidFill>
                            <a:schemeClr val="accent6">
                              <a:lumMod val="75000"/>
                            </a:schemeClr>
                          </a:solidFill>
                          <a:latin typeface="+mn-ea"/>
                          <a:ea typeface="+mn-ea"/>
                          <a:cs typeface="Calibri" panose="020F0502020204030204" pitchFamily="34" charset="0"/>
                        </a:rPr>
                        <a:t>項目</a:t>
                      </a:r>
                      <a:endParaRPr kumimoji="1" lang="ja-JP" altLang="en-US" sz="2400" dirty="0">
                        <a:solidFill>
                          <a:schemeClr val="accent6">
                            <a:lumMod val="75000"/>
                          </a:schemeClr>
                        </a:solidFill>
                        <a:latin typeface="+mn-ea"/>
                        <a:ea typeface="+mn-ea"/>
                        <a:cs typeface="Calibri" panose="020F0502020204030204" pitchFamily="34" charset="0"/>
                      </a:endParaRPr>
                    </a:p>
                  </a:txBody>
                  <a:tcPr anchor="ctr"/>
                </a:tc>
                <a:extLst>
                  <a:ext uri="{0D108BD9-81ED-4DB2-BD59-A6C34878D82A}">
                    <a16:rowId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lang="ja-JP" altLang="en-US" smtClean="0"/>
              <a:pPr/>
              <a:t>25</a:t>
            </a:fld>
            <a:endParaRPr lang="ja-JP" altLang="en-US"/>
          </a:p>
        </p:txBody>
      </p:sp>
      <p:sp>
        <p:nvSpPr>
          <p:cNvPr id="6" name="タイトル 1">
            <a:extLst>
              <a:ext uri="{FF2B5EF4-FFF2-40B4-BE49-F238E27FC236}">
                <a16:creationId xmlns:a16="http://schemas.microsoft.com/office/drawing/2014/main" id="{43A189F5-79A2-4790-9C5F-ACF2AC5CB47D}"/>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自己評価ガイドラインの評価項目</a:t>
            </a:r>
          </a:p>
        </p:txBody>
      </p:sp>
    </p:spTree>
    <p:extLst>
      <p:ext uri="{BB962C8B-B14F-4D97-AF65-F5344CB8AC3E}">
        <p14:creationId xmlns:p14="http://schemas.microsoft.com/office/powerpoint/2010/main" val="2072796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26</a:t>
            </a:fld>
            <a:endParaRPr kumimoji="1" lang="ja-JP" altLang="en-US"/>
          </a:p>
        </p:txBody>
      </p:sp>
      <p:sp>
        <p:nvSpPr>
          <p:cNvPr id="7" name="正方形/長方形 6">
            <a:extLst>
              <a:ext uri="{FF2B5EF4-FFF2-40B4-BE49-F238E27FC236}">
                <a16:creationId xmlns:a16="http://schemas.microsoft.com/office/drawing/2014/main" id="{648E204B-0723-4224-AC41-590C9BEC3301}"/>
              </a:ext>
            </a:extLst>
          </p:cNvPr>
          <p:cNvSpPr/>
          <p:nvPr/>
        </p:nvSpPr>
        <p:spPr>
          <a:xfrm>
            <a:off x="467544" y="1531812"/>
            <a:ext cx="8064896" cy="81706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新規の依頼があった場合に、即日に対応もしくは訪問できる体制を常に整えている</a:t>
            </a:r>
            <a:endParaRPr lang="ja-JP" altLang="ja-JP" sz="2000" dirty="0">
              <a:solidFill>
                <a:schemeClr val="tx1"/>
              </a:solidFill>
            </a:endParaRPr>
          </a:p>
        </p:txBody>
      </p:sp>
      <p:sp>
        <p:nvSpPr>
          <p:cNvPr id="6" name="矢印: 五方向 5">
            <a:extLst>
              <a:ext uri="{FF2B5EF4-FFF2-40B4-BE49-F238E27FC236}">
                <a16:creationId xmlns:a16="http://schemas.microsoft.com/office/drawing/2014/main" id="{15B1B1B9-2412-4CEB-85FD-FC9275E7FD33}"/>
              </a:ext>
            </a:extLst>
          </p:cNvPr>
          <p:cNvSpPr/>
          <p:nvPr/>
        </p:nvSpPr>
        <p:spPr>
          <a:xfrm>
            <a:off x="179512" y="1196752"/>
            <a:ext cx="1728192" cy="432048"/>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mn-ea"/>
              </a:rPr>
              <a:t>評価項目</a:t>
            </a:r>
            <a:r>
              <a:rPr lang="en-US" altLang="ja-JP" sz="2000" dirty="0">
                <a:latin typeface="+mn-ea"/>
              </a:rPr>
              <a:t>10</a:t>
            </a:r>
            <a:endParaRPr lang="ja-JP" altLang="en-US" sz="2000" dirty="0">
              <a:latin typeface="+mn-ea"/>
            </a:endParaRPr>
          </a:p>
        </p:txBody>
      </p:sp>
      <p:sp>
        <p:nvSpPr>
          <p:cNvPr id="8" name="正方形/長方形 7">
            <a:extLst>
              <a:ext uri="{FF2B5EF4-FFF2-40B4-BE49-F238E27FC236}">
                <a16:creationId xmlns:a16="http://schemas.microsoft.com/office/drawing/2014/main" id="{F7E7F674-3404-46FC-B9EA-BDA819194E1E}"/>
              </a:ext>
            </a:extLst>
          </p:cNvPr>
          <p:cNvSpPr/>
          <p:nvPr/>
        </p:nvSpPr>
        <p:spPr>
          <a:xfrm>
            <a:off x="467544" y="2251893"/>
            <a:ext cx="8064896" cy="817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n-ea"/>
              </a:rPr>
              <a:t>　⇒</a:t>
            </a:r>
            <a:r>
              <a:rPr lang="ja-JP" altLang="ja-JP" sz="2000" dirty="0">
                <a:solidFill>
                  <a:schemeClr val="tx1"/>
                </a:solidFill>
                <a:latin typeface="+mn-ea"/>
              </a:rPr>
              <a:t>「人工呼吸器を装着している利用者」「がん末期の利用者」の評価項目</a:t>
            </a:r>
            <a:endParaRPr lang="en-US" altLang="ja-JP" sz="2000" dirty="0">
              <a:solidFill>
                <a:schemeClr val="tx1"/>
              </a:solidFill>
              <a:latin typeface="+mn-ea"/>
            </a:endParaRPr>
          </a:p>
          <a:p>
            <a:r>
              <a:rPr lang="en-US" altLang="ja-JP" sz="2000" dirty="0">
                <a:solidFill>
                  <a:schemeClr val="tx1"/>
                </a:solidFill>
                <a:latin typeface="+mn-ea"/>
              </a:rPr>
              <a:t>  </a:t>
            </a:r>
            <a:r>
              <a:rPr lang="ja-JP" altLang="en-US" sz="2000" dirty="0">
                <a:solidFill>
                  <a:schemeClr val="tx1"/>
                </a:solidFill>
                <a:latin typeface="+mn-ea"/>
              </a:rPr>
              <a:t>　　</a:t>
            </a:r>
            <a:r>
              <a:rPr lang="ja-JP" altLang="ja-JP" sz="2000" dirty="0">
                <a:solidFill>
                  <a:schemeClr val="tx1"/>
                </a:solidFill>
                <a:latin typeface="+mn-ea"/>
              </a:rPr>
              <a:t>を統合して、全ての利用者に対応する項目とした。</a:t>
            </a:r>
          </a:p>
        </p:txBody>
      </p:sp>
      <p:sp>
        <p:nvSpPr>
          <p:cNvPr id="9" name="正方形/長方形 8">
            <a:extLst>
              <a:ext uri="{FF2B5EF4-FFF2-40B4-BE49-F238E27FC236}">
                <a16:creationId xmlns:a16="http://schemas.microsoft.com/office/drawing/2014/main" id="{ED07099B-607F-4A34-A2E5-1B086138B7D5}"/>
              </a:ext>
            </a:extLst>
          </p:cNvPr>
          <p:cNvSpPr/>
          <p:nvPr/>
        </p:nvSpPr>
        <p:spPr>
          <a:xfrm>
            <a:off x="467544" y="3404716"/>
            <a:ext cx="8064896" cy="213526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精神疾患のある利用者の「①精神的な状態（意向、不安、抑うつ状態など）」に加え、「②身体の状況（病名、症状、薬剤、睡眠、栄養、口腔、医療的ケア、合併症など）」や「③認知機能の状態」、「④生活の状態（ＡＤＬ、ＩＡＤＬ、排泄、食事など）」、さらに「⑤精神疾患のある利用者を取り巻く社会的・環境的要因（社会活動、家族の状況、経済状況など）」を含めた、包括的なアセスメントを行い、看護計画に反映している</a:t>
            </a:r>
            <a:endParaRPr lang="ja-JP" altLang="ja-JP" sz="2000" dirty="0">
              <a:solidFill>
                <a:schemeClr val="tx1"/>
              </a:solidFill>
            </a:endParaRPr>
          </a:p>
        </p:txBody>
      </p:sp>
      <p:sp>
        <p:nvSpPr>
          <p:cNvPr id="11" name="正方形/長方形 10">
            <a:extLst>
              <a:ext uri="{FF2B5EF4-FFF2-40B4-BE49-F238E27FC236}">
                <a16:creationId xmlns:a16="http://schemas.microsoft.com/office/drawing/2014/main" id="{2F53BB4B-02EC-4401-9673-D4CE8D76FE56}"/>
              </a:ext>
            </a:extLst>
          </p:cNvPr>
          <p:cNvSpPr/>
          <p:nvPr/>
        </p:nvSpPr>
        <p:spPr>
          <a:xfrm>
            <a:off x="467544" y="5420245"/>
            <a:ext cx="8064896" cy="817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n-ea"/>
              </a:rPr>
              <a:t>　⇒地域において精神疾患のある利用者が増加していることから、精神疾</a:t>
            </a:r>
            <a:endParaRPr lang="en-US" altLang="ja-JP" sz="2000" dirty="0">
              <a:solidFill>
                <a:schemeClr val="tx1"/>
              </a:solidFill>
              <a:latin typeface="+mn-ea"/>
            </a:endParaRPr>
          </a:p>
          <a:p>
            <a:r>
              <a:rPr lang="ja-JP" altLang="en-US" sz="2000" dirty="0">
                <a:solidFill>
                  <a:schemeClr val="tx1"/>
                </a:solidFill>
                <a:latin typeface="+mn-ea"/>
              </a:rPr>
              <a:t>　　 患のある利用者に特化したアセスメント項目を追加した。</a:t>
            </a:r>
            <a:endParaRPr lang="ja-JP" altLang="ja-JP" sz="2000" dirty="0">
              <a:solidFill>
                <a:schemeClr val="tx1"/>
              </a:solidFill>
              <a:latin typeface="+mn-ea"/>
            </a:endParaRPr>
          </a:p>
        </p:txBody>
      </p:sp>
      <p:sp>
        <p:nvSpPr>
          <p:cNvPr id="12" name="タイトル 1">
            <a:extLst>
              <a:ext uri="{FF2B5EF4-FFF2-40B4-BE49-F238E27FC236}">
                <a16:creationId xmlns:a16="http://schemas.microsoft.com/office/drawing/2014/main" id="{536DE3A0-7DE0-4DB6-AE22-C34F2CFDFCC2}"/>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ガイドラインの変更箇所</a:t>
            </a:r>
          </a:p>
        </p:txBody>
      </p:sp>
      <p:sp>
        <p:nvSpPr>
          <p:cNvPr id="13" name="矢印: 五方向 12">
            <a:extLst>
              <a:ext uri="{FF2B5EF4-FFF2-40B4-BE49-F238E27FC236}">
                <a16:creationId xmlns:a16="http://schemas.microsoft.com/office/drawing/2014/main" id="{1619FA55-C613-49E8-96FE-3FB80B6C5DE3}"/>
              </a:ext>
            </a:extLst>
          </p:cNvPr>
          <p:cNvSpPr/>
          <p:nvPr/>
        </p:nvSpPr>
        <p:spPr>
          <a:xfrm>
            <a:off x="208931" y="3116014"/>
            <a:ext cx="1728192" cy="432048"/>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mn-ea"/>
              </a:rPr>
              <a:t>評価項目</a:t>
            </a:r>
            <a:r>
              <a:rPr lang="en-US" altLang="ja-JP" sz="2000" dirty="0">
                <a:latin typeface="+mn-ea"/>
              </a:rPr>
              <a:t>20</a:t>
            </a:r>
            <a:endParaRPr lang="ja-JP" altLang="en-US" sz="2000" dirty="0">
              <a:latin typeface="+mn-ea"/>
            </a:endParaRPr>
          </a:p>
        </p:txBody>
      </p:sp>
    </p:spTree>
    <p:extLst>
      <p:ext uri="{BB962C8B-B14F-4D97-AF65-F5344CB8AC3E}">
        <p14:creationId xmlns:p14="http://schemas.microsoft.com/office/powerpoint/2010/main" val="2692473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27</a:t>
            </a:fld>
            <a:endParaRPr kumimoji="1" lang="ja-JP" altLang="en-US"/>
          </a:p>
        </p:txBody>
      </p:sp>
      <p:sp>
        <p:nvSpPr>
          <p:cNvPr id="7" name="正方形/長方形 6">
            <a:extLst>
              <a:ext uri="{FF2B5EF4-FFF2-40B4-BE49-F238E27FC236}">
                <a16:creationId xmlns:a16="http://schemas.microsoft.com/office/drawing/2014/main" id="{648E204B-0723-4224-AC41-590C9BEC3301}"/>
              </a:ext>
            </a:extLst>
          </p:cNvPr>
          <p:cNvSpPr/>
          <p:nvPr/>
        </p:nvSpPr>
        <p:spPr>
          <a:xfrm>
            <a:off x="467544" y="1531811"/>
            <a:ext cx="8064896" cy="204120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小児の利用者の「①身体の状況（病名、症状、薬剤、睡眠、栄養、口腔、医療的ケアなど）」に加え、「②精神的な状態（意向、不安、抑うつ状態など）」や「③知的機能の状態」、「④生活（ＡＤＬ、ＩＡＤＬ、排泄、食事など）・学習の状態」、「⑤個別の成長・発達の状態」、さらに「⑥小児の利用者を取り巻く社会的・環境的要因（家族の状況、学校の状況、経済状況など）」を含めた、包括的なアセスメントを行い、看護計画に反映している</a:t>
            </a:r>
          </a:p>
        </p:txBody>
      </p:sp>
      <p:sp>
        <p:nvSpPr>
          <p:cNvPr id="6" name="矢印: 五方向 5">
            <a:extLst>
              <a:ext uri="{FF2B5EF4-FFF2-40B4-BE49-F238E27FC236}">
                <a16:creationId xmlns:a16="http://schemas.microsoft.com/office/drawing/2014/main" id="{15B1B1B9-2412-4CEB-85FD-FC9275E7FD33}"/>
              </a:ext>
            </a:extLst>
          </p:cNvPr>
          <p:cNvSpPr/>
          <p:nvPr/>
        </p:nvSpPr>
        <p:spPr>
          <a:xfrm>
            <a:off x="179512" y="1196752"/>
            <a:ext cx="1728192" cy="432048"/>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mn-ea"/>
              </a:rPr>
              <a:t>評価項目</a:t>
            </a:r>
            <a:r>
              <a:rPr lang="en-US" altLang="ja-JP" sz="2000" dirty="0">
                <a:latin typeface="+mn-ea"/>
              </a:rPr>
              <a:t>21</a:t>
            </a:r>
            <a:endParaRPr lang="ja-JP" altLang="en-US" sz="2000" dirty="0">
              <a:latin typeface="+mn-ea"/>
            </a:endParaRPr>
          </a:p>
        </p:txBody>
      </p:sp>
      <p:sp>
        <p:nvSpPr>
          <p:cNvPr id="8" name="正方形/長方形 7">
            <a:extLst>
              <a:ext uri="{FF2B5EF4-FFF2-40B4-BE49-F238E27FC236}">
                <a16:creationId xmlns:a16="http://schemas.microsoft.com/office/drawing/2014/main" id="{F7E7F674-3404-46FC-B9EA-BDA819194E1E}"/>
              </a:ext>
            </a:extLst>
          </p:cNvPr>
          <p:cNvSpPr/>
          <p:nvPr/>
        </p:nvSpPr>
        <p:spPr>
          <a:xfrm>
            <a:off x="467544" y="3548037"/>
            <a:ext cx="8064896" cy="673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n-ea"/>
              </a:rPr>
              <a:t>　⇒地域において小児の利用者が増加していることから、小児の利用者に</a:t>
            </a:r>
            <a:endParaRPr lang="en-US" altLang="ja-JP" sz="2000" dirty="0">
              <a:solidFill>
                <a:schemeClr val="tx1"/>
              </a:solidFill>
              <a:latin typeface="+mn-ea"/>
            </a:endParaRPr>
          </a:p>
          <a:p>
            <a:r>
              <a:rPr lang="ja-JP" altLang="en-US" sz="2000" dirty="0">
                <a:solidFill>
                  <a:schemeClr val="tx1"/>
                </a:solidFill>
                <a:latin typeface="+mn-ea"/>
              </a:rPr>
              <a:t>　　 特化したアセスメント項目を追加した。</a:t>
            </a:r>
            <a:endParaRPr lang="ja-JP" altLang="ja-JP" sz="2000" dirty="0">
              <a:solidFill>
                <a:schemeClr val="tx1"/>
              </a:solidFill>
              <a:latin typeface="+mn-ea"/>
            </a:endParaRPr>
          </a:p>
        </p:txBody>
      </p:sp>
      <p:sp>
        <p:nvSpPr>
          <p:cNvPr id="9" name="正方形/長方形 8">
            <a:extLst>
              <a:ext uri="{FF2B5EF4-FFF2-40B4-BE49-F238E27FC236}">
                <a16:creationId xmlns:a16="http://schemas.microsoft.com/office/drawing/2014/main" id="{ED07099B-607F-4A34-A2E5-1B086138B7D5}"/>
              </a:ext>
            </a:extLst>
          </p:cNvPr>
          <p:cNvSpPr/>
          <p:nvPr/>
        </p:nvSpPr>
        <p:spPr>
          <a:xfrm>
            <a:off x="467544" y="4653137"/>
            <a:ext cx="8064896" cy="7920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重症心身障がい児や小児がん等の利用者の看取りまでの日々を支えるケアができている</a:t>
            </a:r>
          </a:p>
        </p:txBody>
      </p:sp>
      <p:sp>
        <p:nvSpPr>
          <p:cNvPr id="11" name="正方形/長方形 10">
            <a:extLst>
              <a:ext uri="{FF2B5EF4-FFF2-40B4-BE49-F238E27FC236}">
                <a16:creationId xmlns:a16="http://schemas.microsoft.com/office/drawing/2014/main" id="{2F53BB4B-02EC-4401-9673-D4CE8D76FE56}"/>
              </a:ext>
            </a:extLst>
          </p:cNvPr>
          <p:cNvSpPr/>
          <p:nvPr/>
        </p:nvSpPr>
        <p:spPr>
          <a:xfrm>
            <a:off x="467544" y="5470204"/>
            <a:ext cx="8064896" cy="911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n-ea"/>
              </a:rPr>
              <a:t>　⇒小児の看取りに関しては、成人の場合と異なる点があることから、重</a:t>
            </a:r>
            <a:endParaRPr lang="en-US" altLang="ja-JP" sz="2000" dirty="0">
              <a:solidFill>
                <a:schemeClr val="tx1"/>
              </a:solidFill>
              <a:latin typeface="+mn-ea"/>
            </a:endParaRPr>
          </a:p>
          <a:p>
            <a:r>
              <a:rPr lang="ja-JP" altLang="en-US" sz="2000" dirty="0">
                <a:solidFill>
                  <a:schemeClr val="tx1"/>
                </a:solidFill>
                <a:latin typeface="+mn-ea"/>
              </a:rPr>
              <a:t>　　 症心身障がい児や小児がん等の利用者の看取りに関する項目を追加</a:t>
            </a:r>
            <a:endParaRPr lang="en-US" altLang="ja-JP" sz="2000" dirty="0">
              <a:solidFill>
                <a:schemeClr val="tx1"/>
              </a:solidFill>
              <a:latin typeface="+mn-ea"/>
            </a:endParaRPr>
          </a:p>
          <a:p>
            <a:r>
              <a:rPr lang="ja-JP" altLang="en-US" sz="2000" dirty="0">
                <a:solidFill>
                  <a:schemeClr val="tx1"/>
                </a:solidFill>
                <a:latin typeface="+mn-ea"/>
              </a:rPr>
              <a:t>　    した。</a:t>
            </a:r>
          </a:p>
        </p:txBody>
      </p:sp>
      <p:sp>
        <p:nvSpPr>
          <p:cNvPr id="12" name="タイトル 1">
            <a:extLst>
              <a:ext uri="{FF2B5EF4-FFF2-40B4-BE49-F238E27FC236}">
                <a16:creationId xmlns:a16="http://schemas.microsoft.com/office/drawing/2014/main" id="{536DE3A0-7DE0-4DB6-AE22-C34F2CFDFCC2}"/>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ガイドラインの変更箇所</a:t>
            </a:r>
          </a:p>
        </p:txBody>
      </p:sp>
      <p:sp>
        <p:nvSpPr>
          <p:cNvPr id="13" name="矢印: 五方向 12">
            <a:extLst>
              <a:ext uri="{FF2B5EF4-FFF2-40B4-BE49-F238E27FC236}">
                <a16:creationId xmlns:a16="http://schemas.microsoft.com/office/drawing/2014/main" id="{1619FA55-C613-49E8-96FE-3FB80B6C5DE3}"/>
              </a:ext>
            </a:extLst>
          </p:cNvPr>
          <p:cNvSpPr/>
          <p:nvPr/>
        </p:nvSpPr>
        <p:spPr>
          <a:xfrm>
            <a:off x="208931" y="4293096"/>
            <a:ext cx="1728192" cy="432048"/>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mn-ea"/>
              </a:rPr>
              <a:t>評価項目</a:t>
            </a:r>
            <a:r>
              <a:rPr lang="en-US" altLang="ja-JP" sz="2000" dirty="0">
                <a:latin typeface="+mn-ea"/>
              </a:rPr>
              <a:t>27</a:t>
            </a:r>
            <a:endParaRPr lang="ja-JP" altLang="en-US" sz="2000" dirty="0">
              <a:latin typeface="+mn-ea"/>
            </a:endParaRPr>
          </a:p>
        </p:txBody>
      </p:sp>
    </p:spTree>
    <p:extLst>
      <p:ext uri="{BB962C8B-B14F-4D97-AF65-F5344CB8AC3E}">
        <p14:creationId xmlns:p14="http://schemas.microsoft.com/office/powerpoint/2010/main" val="199381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28</a:t>
            </a:fld>
            <a:endParaRPr kumimoji="1" lang="ja-JP" altLang="en-US"/>
          </a:p>
        </p:txBody>
      </p:sp>
      <p:sp>
        <p:nvSpPr>
          <p:cNvPr id="7" name="正方形/長方形 6">
            <a:extLst>
              <a:ext uri="{FF2B5EF4-FFF2-40B4-BE49-F238E27FC236}">
                <a16:creationId xmlns:a16="http://schemas.microsoft.com/office/drawing/2014/main" id="{648E204B-0723-4224-AC41-590C9BEC3301}"/>
              </a:ext>
            </a:extLst>
          </p:cNvPr>
          <p:cNvSpPr/>
          <p:nvPr/>
        </p:nvSpPr>
        <p:spPr>
          <a:xfrm>
            <a:off x="467544" y="1531812"/>
            <a:ext cx="8064896" cy="81706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「施設等に入居中の利用者」について、多職種との連携を図り情報共有・相談・助言を行っている</a:t>
            </a:r>
          </a:p>
        </p:txBody>
      </p:sp>
      <p:sp>
        <p:nvSpPr>
          <p:cNvPr id="6" name="矢印: 五方向 5">
            <a:extLst>
              <a:ext uri="{FF2B5EF4-FFF2-40B4-BE49-F238E27FC236}">
                <a16:creationId xmlns:a16="http://schemas.microsoft.com/office/drawing/2014/main" id="{15B1B1B9-2412-4CEB-85FD-FC9275E7FD33}"/>
              </a:ext>
            </a:extLst>
          </p:cNvPr>
          <p:cNvSpPr/>
          <p:nvPr/>
        </p:nvSpPr>
        <p:spPr>
          <a:xfrm>
            <a:off x="179512" y="1196752"/>
            <a:ext cx="1728192" cy="432048"/>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mn-ea"/>
              </a:rPr>
              <a:t>評価項目</a:t>
            </a:r>
            <a:r>
              <a:rPr lang="en-US" altLang="ja-JP" sz="2000" dirty="0">
                <a:latin typeface="+mn-ea"/>
              </a:rPr>
              <a:t>36</a:t>
            </a:r>
            <a:endParaRPr lang="ja-JP" altLang="en-US" sz="2000" dirty="0">
              <a:latin typeface="+mn-ea"/>
            </a:endParaRPr>
          </a:p>
        </p:txBody>
      </p:sp>
      <p:sp>
        <p:nvSpPr>
          <p:cNvPr id="8" name="正方形/長方形 7">
            <a:extLst>
              <a:ext uri="{FF2B5EF4-FFF2-40B4-BE49-F238E27FC236}">
                <a16:creationId xmlns:a16="http://schemas.microsoft.com/office/drawing/2014/main" id="{F7E7F674-3404-46FC-B9EA-BDA819194E1E}"/>
              </a:ext>
            </a:extLst>
          </p:cNvPr>
          <p:cNvSpPr/>
          <p:nvPr/>
        </p:nvSpPr>
        <p:spPr>
          <a:xfrm>
            <a:off x="467544" y="2251893"/>
            <a:ext cx="8064896" cy="817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mn-ea"/>
              </a:rPr>
              <a:t>　⇒施設等への訪問のニーズが増えているため、施設等に入居中の利用</a:t>
            </a:r>
            <a:endParaRPr lang="en-US" altLang="ja-JP" sz="2000" dirty="0">
              <a:solidFill>
                <a:schemeClr val="tx1"/>
              </a:solidFill>
              <a:latin typeface="+mn-ea"/>
            </a:endParaRPr>
          </a:p>
          <a:p>
            <a:r>
              <a:rPr lang="ja-JP" altLang="en-US" sz="2000" dirty="0">
                <a:solidFill>
                  <a:schemeClr val="tx1"/>
                </a:solidFill>
                <a:latin typeface="+mn-ea"/>
              </a:rPr>
              <a:t>　　 者に関する項目を追加した。</a:t>
            </a:r>
          </a:p>
        </p:txBody>
      </p:sp>
      <p:sp>
        <p:nvSpPr>
          <p:cNvPr id="12" name="タイトル 1">
            <a:extLst>
              <a:ext uri="{FF2B5EF4-FFF2-40B4-BE49-F238E27FC236}">
                <a16:creationId xmlns:a16="http://schemas.microsoft.com/office/drawing/2014/main" id="{536DE3A0-7DE0-4DB6-AE22-C34F2CFDFCC2}"/>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ガイドラインの変更箇所</a:t>
            </a:r>
          </a:p>
        </p:txBody>
      </p:sp>
      <p:sp>
        <p:nvSpPr>
          <p:cNvPr id="14" name="正方形/長方形 13">
            <a:extLst>
              <a:ext uri="{FF2B5EF4-FFF2-40B4-BE49-F238E27FC236}">
                <a16:creationId xmlns:a16="http://schemas.microsoft.com/office/drawing/2014/main" id="{49890A11-8CC0-4870-9A91-BECED623BD70}"/>
              </a:ext>
            </a:extLst>
          </p:cNvPr>
          <p:cNvSpPr/>
          <p:nvPr/>
        </p:nvSpPr>
        <p:spPr>
          <a:xfrm>
            <a:off x="553294" y="3573017"/>
            <a:ext cx="4018706" cy="25922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n-ea"/>
              </a:rPr>
              <a:t>（</a:t>
            </a:r>
            <a:r>
              <a:rPr lang="en-US" altLang="ja-JP" sz="1400" dirty="0">
                <a:solidFill>
                  <a:schemeClr val="tx1"/>
                </a:solidFill>
                <a:latin typeface="+mn-ea"/>
              </a:rPr>
              <a:t>12</a:t>
            </a:r>
            <a:r>
              <a:rPr lang="ja-JP" altLang="en-US" sz="1400" dirty="0">
                <a:solidFill>
                  <a:schemeClr val="tx1"/>
                </a:solidFill>
                <a:latin typeface="+mn-ea"/>
              </a:rPr>
              <a:t>）事業所の状況</a:t>
            </a:r>
          </a:p>
          <a:p>
            <a:r>
              <a:rPr lang="ja-JP" altLang="en-US" sz="1400" dirty="0">
                <a:solidFill>
                  <a:schemeClr val="tx1"/>
                </a:solidFill>
                <a:latin typeface="+mn-ea"/>
              </a:rPr>
              <a:t>○その他の職員</a:t>
            </a:r>
          </a:p>
          <a:p>
            <a:r>
              <a:rPr lang="ja-JP" altLang="en-US" sz="1400" dirty="0">
                <a:solidFill>
                  <a:schemeClr val="tx1"/>
                </a:solidFill>
                <a:latin typeface="+mn-ea"/>
              </a:rPr>
              <a:t>○事務職員</a:t>
            </a:r>
          </a:p>
          <a:p>
            <a:r>
              <a:rPr lang="ja-JP" altLang="en-US" sz="1400" dirty="0">
                <a:solidFill>
                  <a:schemeClr val="tx1"/>
                </a:solidFill>
                <a:latin typeface="+mn-ea"/>
              </a:rPr>
              <a:t>○通所介護等他のサービスとの兼務</a:t>
            </a:r>
          </a:p>
          <a:p>
            <a:r>
              <a:rPr lang="ja-JP" altLang="en-US" sz="1400" dirty="0">
                <a:solidFill>
                  <a:schemeClr val="tx1"/>
                </a:solidFill>
                <a:latin typeface="+mn-ea"/>
              </a:rPr>
              <a:t>○認定看護師数</a:t>
            </a:r>
            <a:endParaRPr lang="en-US" altLang="ja-JP" sz="1400" dirty="0">
              <a:solidFill>
                <a:schemeClr val="tx1"/>
              </a:solidFill>
              <a:latin typeface="+mn-ea"/>
            </a:endParaRPr>
          </a:p>
          <a:p>
            <a:r>
              <a:rPr lang="ja-JP" altLang="en-US" sz="1400" dirty="0">
                <a:solidFill>
                  <a:schemeClr val="tx1"/>
                </a:solidFill>
                <a:latin typeface="+mn-ea"/>
              </a:rPr>
              <a:t>○専門看護師数</a:t>
            </a:r>
            <a:endParaRPr lang="en-US" altLang="ja-JP" sz="1400" dirty="0">
              <a:solidFill>
                <a:schemeClr val="tx1"/>
              </a:solidFill>
              <a:latin typeface="+mn-ea"/>
            </a:endParaRPr>
          </a:p>
          <a:p>
            <a:r>
              <a:rPr lang="ja-JP" altLang="en-US" sz="1400" dirty="0">
                <a:solidFill>
                  <a:schemeClr val="tx1"/>
                </a:solidFill>
                <a:latin typeface="+mn-ea"/>
              </a:rPr>
              <a:t>○特定行為研修を修了した看護師数</a:t>
            </a:r>
            <a:endParaRPr lang="en-US" altLang="ja-JP" sz="1400" dirty="0">
              <a:solidFill>
                <a:schemeClr val="tx1"/>
              </a:solidFill>
              <a:latin typeface="+mn-ea"/>
            </a:endParaRPr>
          </a:p>
          <a:p>
            <a:r>
              <a:rPr lang="ja-JP" altLang="en-US" sz="1400" dirty="0">
                <a:solidFill>
                  <a:schemeClr val="tx1"/>
                </a:solidFill>
                <a:latin typeface="+mn-ea"/>
              </a:rPr>
              <a:t>○精神科訪問看護基本療養費届出の看護師数</a:t>
            </a:r>
          </a:p>
          <a:p>
            <a:r>
              <a:rPr lang="ja-JP" altLang="en-US" sz="1400" dirty="0">
                <a:solidFill>
                  <a:schemeClr val="tx1"/>
                </a:solidFill>
                <a:latin typeface="+mn-ea"/>
              </a:rPr>
              <a:t>○機能強化型訪問看護管理療養費３</a:t>
            </a:r>
          </a:p>
          <a:p>
            <a:endParaRPr lang="en-US" altLang="ja-JP" sz="1400" dirty="0">
              <a:solidFill>
                <a:schemeClr val="tx1"/>
              </a:solidFill>
            </a:endParaRPr>
          </a:p>
        </p:txBody>
      </p:sp>
      <p:sp>
        <p:nvSpPr>
          <p:cNvPr id="16" name="正方形/長方形 15">
            <a:extLst>
              <a:ext uri="{FF2B5EF4-FFF2-40B4-BE49-F238E27FC236}">
                <a16:creationId xmlns:a16="http://schemas.microsoft.com/office/drawing/2014/main" id="{6AA7D68B-3FBE-44E0-882C-8CCEE07E4106}"/>
              </a:ext>
            </a:extLst>
          </p:cNvPr>
          <p:cNvSpPr/>
          <p:nvPr/>
        </p:nvSpPr>
        <p:spPr>
          <a:xfrm>
            <a:off x="4716016" y="3573017"/>
            <a:ext cx="4186683" cy="259228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n-ea"/>
              </a:rPr>
              <a:t>（</a:t>
            </a:r>
            <a:r>
              <a:rPr lang="en-US" altLang="ja-JP" sz="1400" dirty="0">
                <a:solidFill>
                  <a:schemeClr val="tx1"/>
                </a:solidFill>
                <a:latin typeface="+mn-ea"/>
              </a:rPr>
              <a:t>14</a:t>
            </a:r>
            <a:r>
              <a:rPr lang="ja-JP" altLang="en-US" sz="1400" dirty="0">
                <a:solidFill>
                  <a:schemeClr val="tx1"/>
                </a:solidFill>
                <a:latin typeface="+mn-ea"/>
              </a:rPr>
              <a:t>）地域への取組みの状況</a:t>
            </a:r>
          </a:p>
          <a:p>
            <a:r>
              <a:rPr lang="ja-JP" altLang="en-US" sz="1400" dirty="0">
                <a:solidFill>
                  <a:schemeClr val="tx1"/>
                </a:solidFill>
                <a:latin typeface="+mn-ea"/>
              </a:rPr>
              <a:t>○入退院時の情報共有に関する会議等への参加数</a:t>
            </a:r>
          </a:p>
          <a:p>
            <a:r>
              <a:rPr lang="ja-JP" altLang="en-US" sz="1400" dirty="0">
                <a:solidFill>
                  <a:schemeClr val="tx1"/>
                </a:solidFill>
                <a:latin typeface="+mn-ea"/>
              </a:rPr>
              <a:t>○地域住民からの相談件数</a:t>
            </a:r>
          </a:p>
          <a:p>
            <a:r>
              <a:rPr lang="ja-JP" altLang="en-US" sz="1400" dirty="0">
                <a:solidFill>
                  <a:schemeClr val="tx1"/>
                </a:solidFill>
                <a:latin typeface="+mn-ea"/>
              </a:rPr>
              <a:t>○地域連携会議などへの参加数</a:t>
            </a:r>
          </a:p>
          <a:p>
            <a:r>
              <a:rPr lang="ja-JP" altLang="en-US" sz="1400" dirty="0">
                <a:solidFill>
                  <a:schemeClr val="tx1"/>
                </a:solidFill>
                <a:latin typeface="+mn-ea"/>
              </a:rPr>
              <a:t>○訪問看護事業所間のﾈｯﾄﾜｰｸ活動への参加回数</a:t>
            </a:r>
          </a:p>
          <a:p>
            <a:endParaRPr lang="en-US" altLang="ja-JP" sz="1400" dirty="0">
              <a:solidFill>
                <a:schemeClr val="tx1"/>
              </a:solidFill>
              <a:latin typeface="+mn-ea"/>
            </a:endParaRPr>
          </a:p>
          <a:p>
            <a:r>
              <a:rPr lang="ja-JP" altLang="en-US" sz="1400" dirty="0">
                <a:solidFill>
                  <a:schemeClr val="tx1"/>
                </a:solidFill>
                <a:latin typeface="+mn-ea"/>
              </a:rPr>
              <a:t>（</a:t>
            </a:r>
            <a:r>
              <a:rPr lang="en-US" altLang="ja-JP" sz="1400" dirty="0">
                <a:solidFill>
                  <a:schemeClr val="tx1"/>
                </a:solidFill>
                <a:latin typeface="+mn-ea"/>
              </a:rPr>
              <a:t>15</a:t>
            </a:r>
            <a:r>
              <a:rPr lang="ja-JP" altLang="en-US" sz="1400" dirty="0">
                <a:solidFill>
                  <a:schemeClr val="tx1"/>
                </a:solidFill>
                <a:latin typeface="+mn-ea"/>
              </a:rPr>
              <a:t>）多機能化への取組みの状況</a:t>
            </a:r>
          </a:p>
          <a:p>
            <a:r>
              <a:rPr lang="ja-JP" altLang="en-US" sz="1400" dirty="0">
                <a:solidFill>
                  <a:schemeClr val="tx1"/>
                </a:solidFill>
                <a:latin typeface="+mn-ea"/>
              </a:rPr>
              <a:t>○グループホームや特別養護老人ホームとの契約数</a:t>
            </a:r>
          </a:p>
          <a:p>
            <a:r>
              <a:rPr lang="ja-JP" altLang="en-US" sz="1400" dirty="0">
                <a:solidFill>
                  <a:schemeClr val="tx1"/>
                </a:solidFill>
                <a:latin typeface="+mn-ea"/>
              </a:rPr>
              <a:t>○就学児童への支援</a:t>
            </a:r>
            <a:endParaRPr lang="en-US" altLang="ja-JP" sz="1400" dirty="0">
              <a:solidFill>
                <a:schemeClr val="tx1"/>
              </a:solidFill>
              <a:latin typeface="+mn-ea"/>
            </a:endParaRPr>
          </a:p>
          <a:p>
            <a:r>
              <a:rPr lang="ja-JP" altLang="en-US" sz="1400" dirty="0">
                <a:solidFill>
                  <a:schemeClr val="tx1"/>
                </a:solidFill>
                <a:latin typeface="+mn-ea"/>
              </a:rPr>
              <a:t>○地域における事業等への参画</a:t>
            </a:r>
            <a:endParaRPr lang="en-US" altLang="ja-JP" sz="1400" dirty="0">
              <a:solidFill>
                <a:schemeClr val="tx1"/>
              </a:solidFill>
              <a:latin typeface="+mn-ea"/>
            </a:endParaRPr>
          </a:p>
          <a:p>
            <a:r>
              <a:rPr lang="ja-JP" altLang="en-US" sz="1400" dirty="0">
                <a:solidFill>
                  <a:schemeClr val="tx1"/>
                </a:solidFill>
                <a:latin typeface="+mn-ea"/>
              </a:rPr>
              <a:t>○ヘルパー事業所との契約数</a:t>
            </a:r>
          </a:p>
        </p:txBody>
      </p:sp>
      <p:sp>
        <p:nvSpPr>
          <p:cNvPr id="17" name="矢印: 五方向 16">
            <a:extLst>
              <a:ext uri="{FF2B5EF4-FFF2-40B4-BE49-F238E27FC236}">
                <a16:creationId xmlns:a16="http://schemas.microsoft.com/office/drawing/2014/main" id="{604CCB9F-65F4-428D-86C6-AB64ADBD1B8B}"/>
              </a:ext>
            </a:extLst>
          </p:cNvPr>
          <p:cNvSpPr/>
          <p:nvPr/>
        </p:nvSpPr>
        <p:spPr>
          <a:xfrm>
            <a:off x="179512" y="3212975"/>
            <a:ext cx="1728192" cy="432048"/>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指標（追加）</a:t>
            </a:r>
          </a:p>
        </p:txBody>
      </p:sp>
    </p:spTree>
    <p:extLst>
      <p:ext uri="{BB962C8B-B14F-4D97-AF65-F5344CB8AC3E}">
        <p14:creationId xmlns:p14="http://schemas.microsoft.com/office/powerpoint/2010/main" val="2439609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29</a:t>
            </a:fld>
            <a:endParaRPr kumimoji="1" lang="ja-JP" altLang="en-US"/>
          </a:p>
        </p:txBody>
      </p:sp>
      <p:sp>
        <p:nvSpPr>
          <p:cNvPr id="7" name="タイトル 1">
            <a:extLst>
              <a:ext uri="{FF2B5EF4-FFF2-40B4-BE49-F238E27FC236}">
                <a16:creationId xmlns:a16="http://schemas.microsoft.com/office/drawing/2014/main" id="{08369634-4F79-41CF-9A9E-F0FA9E0260D8}"/>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ガイドラインの例</a:t>
            </a:r>
          </a:p>
        </p:txBody>
      </p:sp>
      <p:pic>
        <p:nvPicPr>
          <p:cNvPr id="5" name="図 4">
            <a:extLst>
              <a:ext uri="{FF2B5EF4-FFF2-40B4-BE49-F238E27FC236}">
                <a16:creationId xmlns:a16="http://schemas.microsoft.com/office/drawing/2014/main" id="{23ADF1F2-3518-48FF-908B-973F752759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5496"/>
            <a:ext cx="4651037" cy="5822504"/>
          </a:xfrm>
          <a:prstGeom prst="rect">
            <a:avLst/>
          </a:prstGeom>
        </p:spPr>
      </p:pic>
      <p:pic>
        <p:nvPicPr>
          <p:cNvPr id="9" name="図 8">
            <a:extLst>
              <a:ext uri="{FF2B5EF4-FFF2-40B4-BE49-F238E27FC236}">
                <a16:creationId xmlns:a16="http://schemas.microsoft.com/office/drawing/2014/main" id="{18DA78A1-4A4D-4C3B-9DDE-0B7662717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3" y="1035496"/>
            <a:ext cx="4651037" cy="3905672"/>
          </a:xfrm>
          <a:prstGeom prst="rect">
            <a:avLst/>
          </a:prstGeom>
        </p:spPr>
      </p:pic>
      <p:sp>
        <p:nvSpPr>
          <p:cNvPr id="6" name="角丸四角形 5"/>
          <p:cNvSpPr/>
          <p:nvPr/>
        </p:nvSpPr>
        <p:spPr>
          <a:xfrm>
            <a:off x="4956817" y="4653136"/>
            <a:ext cx="3888432" cy="170321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t>判断基準</a:t>
            </a:r>
            <a:endParaRPr lang="en-US" altLang="ja-JP" sz="2800" dirty="0"/>
          </a:p>
          <a:p>
            <a:r>
              <a:rPr lang="ja-JP" altLang="en-US" sz="2800" dirty="0"/>
              <a:t>評価の着眼点</a:t>
            </a:r>
            <a:endParaRPr lang="en-US" altLang="ja-JP" sz="2800" dirty="0"/>
          </a:p>
          <a:p>
            <a:r>
              <a:rPr lang="ja-JP" altLang="en-US" sz="2800" dirty="0"/>
              <a:t>評価の考え方と留意点</a:t>
            </a:r>
          </a:p>
        </p:txBody>
      </p:sp>
    </p:spTree>
    <p:extLst>
      <p:ext uri="{BB962C8B-B14F-4D97-AF65-F5344CB8AC3E}">
        <p14:creationId xmlns:p14="http://schemas.microsoft.com/office/powerpoint/2010/main" val="281780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492A515-B3C3-4FDE-AB48-FDE92FE296B7}"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5" name="タイトル 1"/>
          <p:cNvSpPr txBox="1">
            <a:spLocks/>
          </p:cNvSpPr>
          <p:nvPr/>
        </p:nvSpPr>
        <p:spPr>
          <a:xfrm>
            <a:off x="355324" y="260648"/>
            <a:ext cx="8229600" cy="6480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本日の内容</a:t>
            </a:r>
          </a:p>
        </p:txBody>
      </p:sp>
      <p:sp>
        <p:nvSpPr>
          <p:cNvPr id="6" name="コンテンツ プレースホルダー 2"/>
          <p:cNvSpPr txBox="1">
            <a:spLocks/>
          </p:cNvSpPr>
          <p:nvPr/>
        </p:nvSpPr>
        <p:spPr>
          <a:xfrm>
            <a:off x="480515" y="1340768"/>
            <a:ext cx="8136904" cy="46555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50000"/>
              </a:lnSpc>
              <a:buFont typeface="Arial" pitchFamily="34" charset="0"/>
              <a:buNone/>
            </a:pPr>
            <a:r>
              <a:rPr lang="ja-JP" altLang="en-US" sz="3000" dirty="0">
                <a:latin typeface="+mn-ea"/>
              </a:rPr>
              <a:t>１．訪問看護ステーションの現状</a:t>
            </a:r>
            <a:endParaRPr lang="en-US" altLang="ja-JP" sz="3000" dirty="0">
              <a:latin typeface="+mn-ea"/>
            </a:endParaRPr>
          </a:p>
          <a:p>
            <a:pPr marL="0" indent="0">
              <a:lnSpc>
                <a:spcPct val="150000"/>
              </a:lnSpc>
              <a:buNone/>
            </a:pPr>
            <a:r>
              <a:rPr lang="ja-JP" altLang="en-US" sz="3000" dirty="0">
                <a:latin typeface="+mn-ea"/>
              </a:rPr>
              <a:t>２．訪問看護ステーションにおける質の管理</a:t>
            </a:r>
            <a:endParaRPr lang="en-US" altLang="ja-JP" sz="3000" dirty="0">
              <a:latin typeface="+mn-ea"/>
            </a:endParaRPr>
          </a:p>
          <a:p>
            <a:pPr marL="0" indent="0">
              <a:lnSpc>
                <a:spcPct val="150000"/>
              </a:lnSpc>
              <a:buFont typeface="Arial" pitchFamily="34" charset="0"/>
              <a:buNone/>
            </a:pPr>
            <a:r>
              <a:rPr lang="ja-JP" altLang="en-US" sz="3000" dirty="0">
                <a:latin typeface="+mn-ea"/>
              </a:rPr>
              <a:t>３．「訪問看護ステーションにおける事業所</a:t>
            </a:r>
            <a:endParaRPr lang="en-US" altLang="ja-JP" sz="3000" dirty="0">
              <a:latin typeface="+mn-ea"/>
            </a:endParaRPr>
          </a:p>
          <a:p>
            <a:pPr marL="0" indent="0">
              <a:lnSpc>
                <a:spcPct val="150000"/>
              </a:lnSpc>
              <a:buFont typeface="Arial" pitchFamily="34" charset="0"/>
              <a:buNone/>
            </a:pPr>
            <a:r>
              <a:rPr lang="ja-JP" altLang="en-US" sz="3000" dirty="0">
                <a:latin typeface="+mn-ea"/>
              </a:rPr>
              <a:t>　　自己評価のガイドライン」について</a:t>
            </a:r>
            <a:endParaRPr lang="en-US" altLang="ja-JP" sz="3000" dirty="0">
              <a:latin typeface="+mn-ea"/>
            </a:endParaRPr>
          </a:p>
          <a:p>
            <a:pPr marL="0" indent="0">
              <a:lnSpc>
                <a:spcPct val="150000"/>
              </a:lnSpc>
              <a:buFont typeface="Arial" pitchFamily="34" charset="0"/>
              <a:buNone/>
            </a:pPr>
            <a:r>
              <a:rPr lang="ja-JP" altLang="en-US" sz="3000" dirty="0">
                <a:latin typeface="+mn-ea"/>
              </a:rPr>
              <a:t>４．ガイドラインを用いた事業所評価の方法</a:t>
            </a:r>
            <a:endParaRPr lang="en-US" altLang="ja-JP" sz="3000" dirty="0">
              <a:latin typeface="+mn-ea"/>
            </a:endParaRPr>
          </a:p>
          <a:p>
            <a:pPr marL="0" indent="0">
              <a:lnSpc>
                <a:spcPct val="150000"/>
              </a:lnSpc>
              <a:buFont typeface="Arial" pitchFamily="34" charset="0"/>
              <a:buNone/>
            </a:pPr>
            <a:r>
              <a:rPr lang="ja-JP" altLang="en-US" sz="3000" dirty="0">
                <a:latin typeface="+mn-ea"/>
              </a:rPr>
              <a:t>５．Ｗｅｂシステムについて</a:t>
            </a:r>
            <a:endParaRPr lang="en-US" altLang="ja-JP" sz="3000" dirty="0">
              <a:latin typeface="+mn-ea"/>
            </a:endParaRPr>
          </a:p>
        </p:txBody>
      </p:sp>
    </p:spTree>
    <p:extLst>
      <p:ext uri="{BB962C8B-B14F-4D97-AF65-F5344CB8AC3E}">
        <p14:creationId xmlns:p14="http://schemas.microsoft.com/office/powerpoint/2010/main" val="3598930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30</a:t>
            </a:fld>
            <a:endParaRPr kumimoji="1" lang="ja-JP" altLang="en-US"/>
          </a:p>
        </p:txBody>
      </p:sp>
      <p:sp>
        <p:nvSpPr>
          <p:cNvPr id="5" name="タイトル 1">
            <a:extLst>
              <a:ext uri="{FF2B5EF4-FFF2-40B4-BE49-F238E27FC236}">
                <a16:creationId xmlns:a16="http://schemas.microsoft.com/office/drawing/2014/main" id="{41F15793-51E1-4A03-A742-FEED960778EB}"/>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判断基準</a:t>
            </a:r>
          </a:p>
        </p:txBody>
      </p:sp>
      <p:pic>
        <p:nvPicPr>
          <p:cNvPr id="6" name="図 5">
            <a:extLst>
              <a:ext uri="{FF2B5EF4-FFF2-40B4-BE49-F238E27FC236}">
                <a16:creationId xmlns:a16="http://schemas.microsoft.com/office/drawing/2014/main" id="{3CC18108-E3CE-4FC8-B87F-A2D8D74F2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72" y="980728"/>
            <a:ext cx="8794716" cy="5341378"/>
          </a:xfrm>
          <a:prstGeom prst="rect">
            <a:avLst/>
          </a:prstGeom>
        </p:spPr>
      </p:pic>
    </p:spTree>
    <p:extLst>
      <p:ext uri="{BB962C8B-B14F-4D97-AF65-F5344CB8AC3E}">
        <p14:creationId xmlns:p14="http://schemas.microsoft.com/office/powerpoint/2010/main" val="4164561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pic>
        <p:nvPicPr>
          <p:cNvPr id="5" name="図 4">
            <a:extLst>
              <a:ext uri="{FF2B5EF4-FFF2-40B4-BE49-F238E27FC236}">
                <a16:creationId xmlns:a16="http://schemas.microsoft.com/office/drawing/2014/main" id="{3D5E0565-838B-43DE-8A0C-3A94BF4A5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816"/>
            <a:ext cx="9138104" cy="3168353"/>
          </a:xfrm>
          <a:prstGeom prst="rect">
            <a:avLst/>
          </a:prstGeom>
        </p:spPr>
      </p:pic>
      <p:sp>
        <p:nvSpPr>
          <p:cNvPr id="7" name="タイトル 1">
            <a:extLst>
              <a:ext uri="{FF2B5EF4-FFF2-40B4-BE49-F238E27FC236}">
                <a16:creationId xmlns:a16="http://schemas.microsoft.com/office/drawing/2014/main" id="{2E4088D3-A457-4F96-B97C-8C605433DA24}"/>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評価の着眼点</a:t>
            </a:r>
          </a:p>
        </p:txBody>
      </p:sp>
    </p:spTree>
    <p:extLst>
      <p:ext uri="{BB962C8B-B14F-4D97-AF65-F5344CB8AC3E}">
        <p14:creationId xmlns:p14="http://schemas.microsoft.com/office/powerpoint/2010/main" val="559018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32</a:t>
            </a:fld>
            <a:endParaRPr kumimoji="1" lang="ja-JP" altLang="en-US"/>
          </a:p>
        </p:txBody>
      </p:sp>
      <p:sp>
        <p:nvSpPr>
          <p:cNvPr id="5" name="タイトル 1">
            <a:extLst>
              <a:ext uri="{FF2B5EF4-FFF2-40B4-BE49-F238E27FC236}">
                <a16:creationId xmlns:a16="http://schemas.microsoft.com/office/drawing/2014/main" id="{B20FF040-AD07-4B7B-BD57-6F9C49EC82C0}"/>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評価の考え方と留意点</a:t>
            </a:r>
          </a:p>
        </p:txBody>
      </p:sp>
      <p:pic>
        <p:nvPicPr>
          <p:cNvPr id="8" name="図 7">
            <a:extLst>
              <a:ext uri="{FF2B5EF4-FFF2-40B4-BE49-F238E27FC236}">
                <a16:creationId xmlns:a16="http://schemas.microsoft.com/office/drawing/2014/main" id="{B636DA22-F129-481C-BF73-547A4F28C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4744"/>
            <a:ext cx="9144000" cy="3186294"/>
          </a:xfrm>
          <a:prstGeom prst="rect">
            <a:avLst/>
          </a:prstGeom>
        </p:spPr>
      </p:pic>
      <p:pic>
        <p:nvPicPr>
          <p:cNvPr id="12" name="図 11">
            <a:extLst>
              <a:ext uri="{FF2B5EF4-FFF2-40B4-BE49-F238E27FC236}">
                <a16:creationId xmlns:a16="http://schemas.microsoft.com/office/drawing/2014/main" id="{AF9D930B-7538-472C-9D90-5C3AE99F6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8" y="4694479"/>
            <a:ext cx="8892480" cy="1398817"/>
          </a:xfrm>
          <a:prstGeom prst="rect">
            <a:avLst/>
          </a:prstGeom>
        </p:spPr>
      </p:pic>
      <p:sp>
        <p:nvSpPr>
          <p:cNvPr id="3" name="正方形/長方形 2">
            <a:extLst>
              <a:ext uri="{FF2B5EF4-FFF2-40B4-BE49-F238E27FC236}">
                <a16:creationId xmlns:a16="http://schemas.microsoft.com/office/drawing/2014/main" id="{EDD1AEC9-E7ED-4CA1-9374-A6B14284C246}"/>
              </a:ext>
            </a:extLst>
          </p:cNvPr>
          <p:cNvSpPr/>
          <p:nvPr/>
        </p:nvSpPr>
        <p:spPr>
          <a:xfrm>
            <a:off x="4061048" y="4045931"/>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a:t>
            </a:r>
            <a:endParaRPr lang="en-US" altLang="ja-JP" sz="1400" dirty="0">
              <a:solidFill>
                <a:schemeClr val="tx1"/>
              </a:solidFill>
            </a:endParaRPr>
          </a:p>
          <a:p>
            <a:pPr algn="ctr"/>
            <a:r>
              <a:rPr lang="ja-JP" altLang="en-US" sz="1400" dirty="0">
                <a:solidFill>
                  <a:schemeClr val="tx1"/>
                </a:solidFill>
              </a:rPr>
              <a:t>・</a:t>
            </a:r>
            <a:endParaRPr lang="en-US" altLang="ja-JP" sz="1400" dirty="0">
              <a:solidFill>
                <a:schemeClr val="tx1"/>
              </a:solidFill>
            </a:endParaRPr>
          </a:p>
          <a:p>
            <a:pPr algn="ctr"/>
            <a:r>
              <a:rPr lang="ja-JP" altLang="en-US" sz="1400" dirty="0">
                <a:solidFill>
                  <a:schemeClr val="tx1"/>
                </a:solidFill>
              </a:rPr>
              <a:t>・</a:t>
            </a:r>
            <a:endParaRPr kumimoji="1" lang="ja-JP" altLang="en-US" sz="1400" dirty="0"/>
          </a:p>
        </p:txBody>
      </p:sp>
    </p:spTree>
    <p:extLst>
      <p:ext uri="{BB962C8B-B14F-4D97-AF65-F5344CB8AC3E}">
        <p14:creationId xmlns:p14="http://schemas.microsoft.com/office/powerpoint/2010/main" val="1894354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33</a:t>
            </a:fld>
            <a:endParaRPr kumimoji="1" lang="ja-JP" altLang="en-US" dirty="0"/>
          </a:p>
        </p:txBody>
      </p:sp>
      <p:sp>
        <p:nvSpPr>
          <p:cNvPr id="7" name="テキスト ボックス 6"/>
          <p:cNvSpPr txBox="1"/>
          <p:nvPr/>
        </p:nvSpPr>
        <p:spPr>
          <a:xfrm>
            <a:off x="2843808" y="1379325"/>
            <a:ext cx="6120680" cy="1200329"/>
          </a:xfrm>
          <a:prstGeom prst="rect">
            <a:avLst/>
          </a:prstGeom>
          <a:noFill/>
        </p:spPr>
        <p:txBody>
          <a:bodyPr wrap="square" rtlCol="0">
            <a:spAutoFit/>
          </a:bodyPr>
          <a:lstStyle/>
          <a:p>
            <a:r>
              <a:rPr kumimoji="1" lang="ja-JP" altLang="en-US" sz="2400" dirty="0">
                <a:latin typeface="+mn-ea"/>
              </a:rPr>
              <a:t>「評価の考え方と留意点」を見ながら、</a:t>
            </a:r>
            <a:endParaRPr kumimoji="1" lang="en-US" altLang="ja-JP" sz="2400" dirty="0">
              <a:latin typeface="+mn-ea"/>
            </a:endParaRPr>
          </a:p>
          <a:p>
            <a:r>
              <a:rPr kumimoji="1" lang="ja-JP" altLang="en-US" sz="2400" dirty="0">
                <a:latin typeface="+mn-ea"/>
              </a:rPr>
              <a:t>「評価の着眼点」ができているかどうか確認し、</a:t>
            </a:r>
            <a:endParaRPr kumimoji="1" lang="en-US" altLang="ja-JP" sz="2400" dirty="0">
              <a:latin typeface="+mn-ea"/>
            </a:endParaRPr>
          </a:p>
          <a:p>
            <a:r>
              <a:rPr lang="ja-JP" altLang="en-US" sz="2400" dirty="0">
                <a:latin typeface="+mn-ea"/>
              </a:rPr>
              <a:t>「判断基準（１</a:t>
            </a:r>
            <a:r>
              <a:rPr lang="en-US" altLang="ja-JP" sz="2400" dirty="0">
                <a:latin typeface="+mn-ea"/>
              </a:rPr>
              <a:t>,</a:t>
            </a:r>
            <a:r>
              <a:rPr lang="ja-JP" altLang="en-US" sz="2400" dirty="0">
                <a:latin typeface="+mn-ea"/>
              </a:rPr>
              <a:t>２</a:t>
            </a:r>
            <a:r>
              <a:rPr lang="en-US" altLang="ja-JP" sz="2400" dirty="0">
                <a:latin typeface="+mn-ea"/>
              </a:rPr>
              <a:t>,</a:t>
            </a:r>
            <a:r>
              <a:rPr lang="ja-JP" altLang="en-US" sz="2400" dirty="0">
                <a:latin typeface="+mn-ea"/>
              </a:rPr>
              <a:t>３）」を判断する</a:t>
            </a:r>
            <a:endParaRPr kumimoji="1" lang="ja-JP" altLang="en-US" sz="2400" dirty="0">
              <a:latin typeface="+mn-ea"/>
            </a:endParaRPr>
          </a:p>
        </p:txBody>
      </p:sp>
      <p:sp>
        <p:nvSpPr>
          <p:cNvPr id="13" name="テキスト ボックス 12"/>
          <p:cNvSpPr txBox="1"/>
          <p:nvPr/>
        </p:nvSpPr>
        <p:spPr>
          <a:xfrm>
            <a:off x="2843808" y="3292850"/>
            <a:ext cx="6120680" cy="1200329"/>
          </a:xfrm>
          <a:prstGeom prst="rect">
            <a:avLst/>
          </a:prstGeom>
          <a:noFill/>
        </p:spPr>
        <p:txBody>
          <a:bodyPr wrap="square" rtlCol="0">
            <a:spAutoFit/>
          </a:bodyPr>
          <a:lstStyle/>
          <a:p>
            <a:r>
              <a:rPr kumimoji="1" lang="ja-JP" altLang="en-US" sz="2400" dirty="0"/>
              <a:t>「評価の着眼点」と「評価の考え方と留意点」に沿って事業所の現状</a:t>
            </a:r>
            <a:r>
              <a:rPr lang="ja-JP" altLang="en-US" sz="2400" dirty="0"/>
              <a:t>と気がついたことや現状分析した内容を明記する</a:t>
            </a:r>
            <a:endParaRPr kumimoji="1" lang="ja-JP" altLang="en-US" sz="2400" dirty="0"/>
          </a:p>
        </p:txBody>
      </p:sp>
      <p:sp>
        <p:nvSpPr>
          <p:cNvPr id="14" name="テキスト ボックス 13"/>
          <p:cNvSpPr txBox="1"/>
          <p:nvPr/>
        </p:nvSpPr>
        <p:spPr>
          <a:xfrm>
            <a:off x="2843808" y="5268524"/>
            <a:ext cx="6120680" cy="1200329"/>
          </a:xfrm>
          <a:prstGeom prst="rect">
            <a:avLst/>
          </a:prstGeom>
          <a:noFill/>
        </p:spPr>
        <p:txBody>
          <a:bodyPr wrap="square" rtlCol="0">
            <a:spAutoFit/>
          </a:bodyPr>
          <a:lstStyle/>
          <a:p>
            <a:r>
              <a:rPr kumimoji="1" lang="ja-JP" altLang="en-US" sz="2400" dirty="0"/>
              <a:t>「評価の考え方（趣旨・解説）」「評価の着眼点」から考えられる具体的で実行可能な改善策を</a:t>
            </a:r>
            <a:r>
              <a:rPr lang="ja-JP" altLang="en-US" sz="2400" dirty="0"/>
              <a:t>立案</a:t>
            </a:r>
            <a:r>
              <a:rPr kumimoji="1" lang="ja-JP" altLang="en-US" sz="2400" dirty="0"/>
              <a:t>する</a:t>
            </a:r>
            <a:endParaRPr kumimoji="1" lang="en-US" altLang="ja-JP" sz="2400" dirty="0"/>
          </a:p>
        </p:txBody>
      </p:sp>
      <p:sp>
        <p:nvSpPr>
          <p:cNvPr id="15" name="タイトル 1">
            <a:extLst>
              <a:ext uri="{FF2B5EF4-FFF2-40B4-BE49-F238E27FC236}">
                <a16:creationId xmlns:a16="http://schemas.microsoft.com/office/drawing/2014/main" id="{4C8FE1B3-0A79-4F2A-B1F8-B6D2F594E5BD}"/>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ガイドラインを活用した評価の方法</a:t>
            </a:r>
          </a:p>
        </p:txBody>
      </p:sp>
      <p:pic>
        <p:nvPicPr>
          <p:cNvPr id="6" name="図 5">
            <a:extLst>
              <a:ext uri="{FF2B5EF4-FFF2-40B4-BE49-F238E27FC236}">
                <a16:creationId xmlns:a16="http://schemas.microsoft.com/office/drawing/2014/main" id="{59E5FF97-B747-4548-9C7E-53FEF96FD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196752"/>
            <a:ext cx="1944216" cy="1400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二等辺三角形 7">
            <a:extLst>
              <a:ext uri="{FF2B5EF4-FFF2-40B4-BE49-F238E27FC236}">
                <a16:creationId xmlns:a16="http://schemas.microsoft.com/office/drawing/2014/main" id="{2A8CFB19-1161-465E-8B31-CD995899E508}"/>
              </a:ext>
            </a:extLst>
          </p:cNvPr>
          <p:cNvSpPr/>
          <p:nvPr/>
        </p:nvSpPr>
        <p:spPr>
          <a:xfrm rot="10800000">
            <a:off x="1187622" y="2708920"/>
            <a:ext cx="426468" cy="166489"/>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二等辺三角形 19">
            <a:extLst>
              <a:ext uri="{FF2B5EF4-FFF2-40B4-BE49-F238E27FC236}">
                <a16:creationId xmlns:a16="http://schemas.microsoft.com/office/drawing/2014/main" id="{BC53F9FA-69BF-4A5A-B41D-1D004722DF93}"/>
              </a:ext>
            </a:extLst>
          </p:cNvPr>
          <p:cNvSpPr/>
          <p:nvPr/>
        </p:nvSpPr>
        <p:spPr>
          <a:xfrm rot="10800000">
            <a:off x="1187621" y="2896887"/>
            <a:ext cx="426468" cy="166489"/>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5370C7CA-455F-4C8C-A8BA-7DC7126C0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304" y="3140968"/>
            <a:ext cx="1939455" cy="1457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図 11">
            <a:extLst>
              <a:ext uri="{FF2B5EF4-FFF2-40B4-BE49-F238E27FC236}">
                <a16:creationId xmlns:a16="http://schemas.microsoft.com/office/drawing/2014/main" id="{D9D82C55-9784-4296-9353-BC330B5E26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5140027"/>
            <a:ext cx="1939455" cy="1457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二等辺三角形 20">
            <a:extLst>
              <a:ext uri="{FF2B5EF4-FFF2-40B4-BE49-F238E27FC236}">
                <a16:creationId xmlns:a16="http://schemas.microsoft.com/office/drawing/2014/main" id="{E14328FD-3A45-4DF9-A4F3-FCDBACD68218}"/>
              </a:ext>
            </a:extLst>
          </p:cNvPr>
          <p:cNvSpPr/>
          <p:nvPr/>
        </p:nvSpPr>
        <p:spPr>
          <a:xfrm rot="10800000">
            <a:off x="1187623" y="4734261"/>
            <a:ext cx="432048" cy="144016"/>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a:extLst>
              <a:ext uri="{FF2B5EF4-FFF2-40B4-BE49-F238E27FC236}">
                <a16:creationId xmlns:a16="http://schemas.microsoft.com/office/drawing/2014/main" id="{5B556F72-B58B-436D-8220-A97D0360BC69}"/>
              </a:ext>
            </a:extLst>
          </p:cNvPr>
          <p:cNvSpPr/>
          <p:nvPr/>
        </p:nvSpPr>
        <p:spPr>
          <a:xfrm rot="10800000">
            <a:off x="1187622" y="4922228"/>
            <a:ext cx="432048" cy="144016"/>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29265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71F8A7-D11C-4851-B075-999B58134A13}"/>
              </a:ext>
            </a:extLst>
          </p:cNvPr>
          <p:cNvSpPr/>
          <p:nvPr/>
        </p:nvSpPr>
        <p:spPr>
          <a:xfrm>
            <a:off x="1187623" y="2621891"/>
            <a:ext cx="7662120" cy="1151797"/>
          </a:xfrm>
          <a:prstGeom prst="rect">
            <a:avLst/>
          </a:prstGeom>
          <a:noFill/>
          <a:ln w="38100">
            <a:solidFill>
              <a:srgbClr val="69C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48829" y="1133200"/>
            <a:ext cx="7342348"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n w="0"/>
                <a:solidFill>
                  <a:schemeClr val="tx1"/>
                </a:solidFill>
                <a:effectLst>
                  <a:outerShdw blurRad="38100" dist="25400" dir="5400000" algn="ctr" rotWithShape="0">
                    <a:srgbClr val="6E747A">
                      <a:alpha val="43000"/>
                    </a:srgbClr>
                  </a:outerShdw>
                </a:effectLst>
              </a:rPr>
              <a:t>事業所の運営状況や今後の方針等、定期的に事業所の運営について職員間で話し合う機会を設けており、今後の事業運営の改善に反映している</a:t>
            </a:r>
            <a:endParaRPr lang="en-US" altLang="ja-JP" sz="2400" dirty="0">
              <a:ln w="0"/>
              <a:solidFill>
                <a:schemeClr val="tx1"/>
              </a:solidFill>
              <a:effectLst>
                <a:outerShdw blurRad="38100" dist="25400" dir="5400000" algn="ctr" rotWithShape="0">
                  <a:srgbClr val="6E747A">
                    <a:alpha val="43000"/>
                  </a:srgbClr>
                </a:outerShdw>
              </a:effectLst>
            </a:endParaRPr>
          </a:p>
        </p:txBody>
      </p:sp>
      <p:sp>
        <p:nvSpPr>
          <p:cNvPr id="11" name="正方形/長方形 10"/>
          <p:cNvSpPr/>
          <p:nvPr/>
        </p:nvSpPr>
        <p:spPr>
          <a:xfrm>
            <a:off x="1835695" y="4226312"/>
            <a:ext cx="7014048" cy="1938992"/>
          </a:xfrm>
          <a:prstGeom prst="rect">
            <a:avLst/>
          </a:prstGeom>
        </p:spPr>
        <p:txBody>
          <a:bodyPr wrap="square">
            <a:spAutoFit/>
          </a:bodyPr>
          <a:lstStyle/>
          <a:p>
            <a:r>
              <a:rPr lang="ja-JP" altLang="en-US" sz="2400" dirty="0">
                <a:latin typeface="+mn-ea"/>
              </a:rPr>
              <a:t>年間計画を立てても、スタッフと話し合うことなく計画だけ立てていた。</a:t>
            </a:r>
            <a:endParaRPr lang="en-US" altLang="ja-JP" sz="2400" dirty="0">
              <a:latin typeface="+mn-ea"/>
            </a:endParaRPr>
          </a:p>
          <a:p>
            <a:r>
              <a:rPr lang="ja-JP" altLang="en-US" sz="2400" dirty="0">
                <a:latin typeface="+mn-ea"/>
              </a:rPr>
              <a:t>スタッフと一緒に計画を立てること、立てた計画を一緒に見直す機会を持つこと、話し合った内容を今後の事業運営に反映する必要があることを知った。</a:t>
            </a:r>
            <a:endParaRPr lang="en-US" altLang="ja-JP" sz="2400" dirty="0">
              <a:latin typeface="+mn-ea"/>
            </a:endParaRPr>
          </a:p>
        </p:txBody>
      </p:sp>
      <p:sp>
        <p:nvSpPr>
          <p:cNvPr id="15" name="正方形/長方形 14"/>
          <p:cNvSpPr/>
          <p:nvPr/>
        </p:nvSpPr>
        <p:spPr>
          <a:xfrm>
            <a:off x="1187623" y="4149080"/>
            <a:ext cx="7703553" cy="2088232"/>
          </a:xfrm>
          <a:prstGeom prst="rect">
            <a:avLst/>
          </a:prstGeom>
          <a:ln w="38100">
            <a:solidFill>
              <a:schemeClr val="accent5">
                <a:lumMod val="75000"/>
              </a:schemeClr>
            </a:solidFill>
          </a:ln>
        </p:spPr>
        <p:txBody>
          <a:bodyPr wrap="square">
            <a:spAutoFit/>
          </a:bodyPr>
          <a:lstStyle/>
          <a:p>
            <a:endParaRPr lang="en-US" altLang="ja-JP" sz="2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34</a:t>
            </a:fld>
            <a:endParaRPr kumimoji="1" lang="ja-JP" altLang="en-US"/>
          </a:p>
        </p:txBody>
      </p:sp>
      <p:sp>
        <p:nvSpPr>
          <p:cNvPr id="17" name="正方形/長方形 16"/>
          <p:cNvSpPr/>
          <p:nvPr/>
        </p:nvSpPr>
        <p:spPr>
          <a:xfrm>
            <a:off x="682949" y="793439"/>
            <a:ext cx="6889006" cy="461665"/>
          </a:xfrm>
          <a:prstGeom prst="rect">
            <a:avLst/>
          </a:prstGeom>
        </p:spPr>
        <p:txBody>
          <a:bodyPr wrap="square">
            <a:spAutoFit/>
          </a:bodyPr>
          <a:lstStyle/>
          <a:p>
            <a:endParaRPr lang="en-US" altLang="ja-JP" sz="2400" dirty="0"/>
          </a:p>
        </p:txBody>
      </p:sp>
      <p:pic>
        <p:nvPicPr>
          <p:cNvPr id="19" name="図 18">
            <a:extLst>
              <a:ext uri="{FF2B5EF4-FFF2-40B4-BE49-F238E27FC236}">
                <a16:creationId xmlns:a16="http://schemas.microsoft.com/office/drawing/2014/main" id="{19C58884-BEA5-4E76-BD60-656F80F94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57" y="2420888"/>
            <a:ext cx="1384642" cy="1137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図 20">
            <a:extLst>
              <a:ext uri="{FF2B5EF4-FFF2-40B4-BE49-F238E27FC236}">
                <a16:creationId xmlns:a16="http://schemas.microsoft.com/office/drawing/2014/main" id="{29F825EE-550D-46D4-90EA-5A49F1DD7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57" y="4005064"/>
            <a:ext cx="1369833" cy="113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矢印: 五方向 21">
            <a:extLst>
              <a:ext uri="{FF2B5EF4-FFF2-40B4-BE49-F238E27FC236}">
                <a16:creationId xmlns:a16="http://schemas.microsoft.com/office/drawing/2014/main" id="{8A7CF3DD-68CE-4D6F-98BE-94F863760A68}"/>
              </a:ext>
            </a:extLst>
          </p:cNvPr>
          <p:cNvSpPr/>
          <p:nvPr/>
        </p:nvSpPr>
        <p:spPr>
          <a:xfrm>
            <a:off x="325995" y="1272310"/>
            <a:ext cx="1222834" cy="932386"/>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mn-ea"/>
              </a:rPr>
              <a:t>項目３</a:t>
            </a:r>
            <a:endParaRPr lang="en-US" altLang="ja-JP" sz="2000" dirty="0">
              <a:solidFill>
                <a:schemeClr val="bg1"/>
              </a:solidFill>
              <a:latin typeface="+mn-ea"/>
            </a:endParaRPr>
          </a:p>
          <a:p>
            <a:pPr algn="ctr"/>
            <a:r>
              <a:rPr lang="en-US" altLang="ja-JP" sz="2000" dirty="0">
                <a:solidFill>
                  <a:schemeClr val="bg1"/>
                </a:solidFill>
                <a:latin typeface="+mn-ea"/>
              </a:rPr>
              <a:t>P.19</a:t>
            </a:r>
          </a:p>
        </p:txBody>
      </p:sp>
      <p:sp>
        <p:nvSpPr>
          <p:cNvPr id="23" name="タイトル 1">
            <a:extLst>
              <a:ext uri="{FF2B5EF4-FFF2-40B4-BE49-F238E27FC236}">
                <a16:creationId xmlns:a16="http://schemas.microsoft.com/office/drawing/2014/main" id="{58049CCA-11D1-4F38-9452-4D7621EBFD00}"/>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評価の例①</a:t>
            </a:r>
          </a:p>
        </p:txBody>
      </p:sp>
      <p:sp>
        <p:nvSpPr>
          <p:cNvPr id="13" name="二等辺三角形 12">
            <a:extLst>
              <a:ext uri="{FF2B5EF4-FFF2-40B4-BE49-F238E27FC236}">
                <a16:creationId xmlns:a16="http://schemas.microsoft.com/office/drawing/2014/main" id="{32AEC91D-0053-49BC-8B14-91B7E20F341C}"/>
              </a:ext>
            </a:extLst>
          </p:cNvPr>
          <p:cNvSpPr/>
          <p:nvPr/>
        </p:nvSpPr>
        <p:spPr>
          <a:xfrm rot="10800000">
            <a:off x="800192" y="3636201"/>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EEAF5A1B-7DC2-459E-96B0-FF74DDB2D0B6}"/>
              </a:ext>
            </a:extLst>
          </p:cNvPr>
          <p:cNvSpPr/>
          <p:nvPr/>
        </p:nvSpPr>
        <p:spPr>
          <a:xfrm rot="10800000">
            <a:off x="800191" y="3824168"/>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2DF88AE1-ED66-4AE5-ADDC-AB1F6E3DA881}"/>
              </a:ext>
            </a:extLst>
          </p:cNvPr>
          <p:cNvSpPr/>
          <p:nvPr/>
        </p:nvSpPr>
        <p:spPr>
          <a:xfrm rot="10800000">
            <a:off x="800192" y="5211590"/>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a:extLst>
              <a:ext uri="{FF2B5EF4-FFF2-40B4-BE49-F238E27FC236}">
                <a16:creationId xmlns:a16="http://schemas.microsoft.com/office/drawing/2014/main" id="{7A655BF6-DDA4-4179-AC03-C8ADC34C56BB}"/>
              </a:ext>
            </a:extLst>
          </p:cNvPr>
          <p:cNvSpPr/>
          <p:nvPr/>
        </p:nvSpPr>
        <p:spPr>
          <a:xfrm rot="10800000">
            <a:off x="800191" y="5399557"/>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75A0FA1-FF47-4ECE-AC25-5DA19F44431B}"/>
              </a:ext>
            </a:extLst>
          </p:cNvPr>
          <p:cNvSpPr/>
          <p:nvPr/>
        </p:nvSpPr>
        <p:spPr>
          <a:xfrm>
            <a:off x="1835695" y="2621891"/>
            <a:ext cx="7014047" cy="1151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n-ea"/>
              </a:rPr>
              <a:t>評価の着眼点の</a:t>
            </a:r>
            <a:r>
              <a:rPr lang="en-US" altLang="ja-JP" sz="2400" dirty="0">
                <a:solidFill>
                  <a:schemeClr val="tx1"/>
                </a:solidFill>
                <a:latin typeface="+mn-ea"/>
              </a:rPr>
              <a:t>6</a:t>
            </a:r>
            <a:r>
              <a:rPr lang="ja-JP" altLang="en-US" sz="2400" dirty="0">
                <a:solidFill>
                  <a:schemeClr val="tx1"/>
                </a:solidFill>
                <a:latin typeface="+mn-ea"/>
              </a:rPr>
              <a:t>項目すべてにチェックなし</a:t>
            </a:r>
            <a:endParaRPr lang="en-US" altLang="ja-JP" sz="2400" dirty="0">
              <a:solidFill>
                <a:schemeClr val="tx1"/>
              </a:solidFill>
              <a:latin typeface="+mn-ea"/>
            </a:endParaRPr>
          </a:p>
          <a:p>
            <a:r>
              <a:rPr lang="ja-JP" altLang="en-US" sz="2400" dirty="0">
                <a:solidFill>
                  <a:schemeClr val="tx1"/>
                </a:solidFill>
                <a:latin typeface="+mn-ea"/>
              </a:rPr>
              <a:t>　　　　⇒「評価基準」の１を選択</a:t>
            </a:r>
            <a:endParaRPr lang="en-US" altLang="ja-JP" sz="2400" dirty="0">
              <a:solidFill>
                <a:schemeClr val="tx1"/>
              </a:solidFill>
              <a:latin typeface="+mn-ea"/>
            </a:endParaRPr>
          </a:p>
        </p:txBody>
      </p:sp>
    </p:spTree>
    <p:extLst>
      <p:ext uri="{BB962C8B-B14F-4D97-AF65-F5344CB8AC3E}">
        <p14:creationId xmlns:p14="http://schemas.microsoft.com/office/powerpoint/2010/main" val="2330301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35</a:t>
            </a:fld>
            <a:endParaRPr kumimoji="1" lang="ja-JP" altLang="en-US" dirty="0"/>
          </a:p>
        </p:txBody>
      </p:sp>
      <p:sp>
        <p:nvSpPr>
          <p:cNvPr id="3" name="コンテンツ プレースホルダー 2"/>
          <p:cNvSpPr>
            <a:spLocks noGrp="1"/>
          </p:cNvSpPr>
          <p:nvPr>
            <p:ph idx="4294967295"/>
          </p:nvPr>
        </p:nvSpPr>
        <p:spPr>
          <a:xfrm>
            <a:off x="1366838" y="1484313"/>
            <a:ext cx="7777162" cy="4824412"/>
          </a:xfrm>
          <a:ln w="38100">
            <a:solidFill>
              <a:schemeClr val="accent1">
                <a:lumMod val="75000"/>
              </a:schemeClr>
            </a:solidFill>
          </a:ln>
        </p:spPr>
        <p:txBody>
          <a:bodyPr lIns="360000" tIns="360000" rIns="360000" bIns="180000">
            <a:normAutofit/>
          </a:bodyPr>
          <a:lstStyle/>
          <a:p>
            <a:pPr marL="0" indent="0">
              <a:buNone/>
            </a:pPr>
            <a:endParaRPr lang="en-US" altLang="ja-JP" sz="4000" dirty="0">
              <a:solidFill>
                <a:srgbClr val="0070C0"/>
              </a:solidFill>
            </a:endParaRPr>
          </a:p>
          <a:p>
            <a:pPr marL="0" indent="0">
              <a:buNone/>
            </a:pPr>
            <a:endParaRPr lang="en-US" altLang="ja-JP" sz="1400" dirty="0"/>
          </a:p>
          <a:p>
            <a:pPr marL="0" indent="0">
              <a:buNone/>
            </a:pPr>
            <a:endParaRPr lang="en-US" altLang="ja-JP" sz="1050" dirty="0"/>
          </a:p>
          <a:p>
            <a:pPr marL="0" indent="0">
              <a:buNone/>
            </a:pPr>
            <a:endParaRPr lang="en-US" altLang="ja-JP" sz="3600" dirty="0"/>
          </a:p>
        </p:txBody>
      </p:sp>
      <p:sp>
        <p:nvSpPr>
          <p:cNvPr id="11" name="正方形/長方形 10"/>
          <p:cNvSpPr/>
          <p:nvPr/>
        </p:nvSpPr>
        <p:spPr>
          <a:xfrm>
            <a:off x="1969366" y="1866304"/>
            <a:ext cx="6851105" cy="4154984"/>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ü"/>
            </a:pPr>
            <a:r>
              <a:rPr lang="ja-JP" altLang="en-US" sz="2400" dirty="0">
                <a:latin typeface="+mn-ea"/>
              </a:rPr>
              <a:t>運営状況や今後の方針についてスタッフと一緒に検討する会議を１か月に１回設ける。</a:t>
            </a:r>
            <a:endParaRPr lang="en-US" altLang="ja-JP" sz="2400" dirty="0">
              <a:latin typeface="+mn-ea"/>
            </a:endParaRPr>
          </a:p>
          <a:p>
            <a:pPr marL="342900" indent="-342900">
              <a:buClr>
                <a:schemeClr val="accent1">
                  <a:lumMod val="75000"/>
                </a:schemeClr>
              </a:buClr>
              <a:buFont typeface="Wingdings" panose="05000000000000000000" pitchFamily="2" charset="2"/>
              <a:buChar char="ü"/>
            </a:pPr>
            <a:r>
              <a:rPr lang="ja-JP" altLang="en-US" sz="2400" dirty="0">
                <a:latin typeface="+mn-ea"/>
              </a:rPr>
              <a:t>会議で</a:t>
            </a:r>
            <a:r>
              <a:rPr lang="ja-JP" altLang="ja-JP" sz="2400" dirty="0">
                <a:latin typeface="+mn-ea"/>
              </a:rPr>
              <a:t>は、</a:t>
            </a:r>
            <a:r>
              <a:rPr lang="ja-JP" altLang="en-US" sz="2400" dirty="0">
                <a:latin typeface="+mn-ea"/>
              </a:rPr>
              <a:t>「</a:t>
            </a:r>
            <a:r>
              <a:rPr lang="ja-JP" altLang="ja-JP" sz="2400" dirty="0">
                <a:latin typeface="+mn-ea"/>
              </a:rPr>
              <a:t>利用者に関すること</a:t>
            </a:r>
            <a:r>
              <a:rPr lang="ja-JP" altLang="en-US" sz="2400" dirty="0">
                <a:latin typeface="+mn-ea"/>
              </a:rPr>
              <a:t>」</a:t>
            </a:r>
            <a:r>
              <a:rPr lang="ja-JP" altLang="ja-JP" sz="2400" dirty="0">
                <a:latin typeface="+mn-ea"/>
              </a:rPr>
              <a:t>や</a:t>
            </a:r>
            <a:r>
              <a:rPr lang="ja-JP" altLang="en-US" sz="2400" dirty="0">
                <a:latin typeface="+mn-ea"/>
              </a:rPr>
              <a:t>「</a:t>
            </a:r>
            <a:r>
              <a:rPr lang="ja-JP" altLang="ja-JP" sz="2400" dirty="0">
                <a:latin typeface="+mn-ea"/>
              </a:rPr>
              <a:t>職員に関すること</a:t>
            </a:r>
            <a:r>
              <a:rPr lang="ja-JP" altLang="en-US" sz="2400" dirty="0">
                <a:latin typeface="+mn-ea"/>
              </a:rPr>
              <a:t>」、「</a:t>
            </a:r>
            <a:r>
              <a:rPr lang="ja-JP" altLang="ja-JP" sz="2400" dirty="0">
                <a:latin typeface="+mn-ea"/>
              </a:rPr>
              <a:t>経営の状況</a:t>
            </a:r>
            <a:r>
              <a:rPr lang="ja-JP" altLang="en-US" sz="2400" dirty="0">
                <a:latin typeface="+mn-ea"/>
              </a:rPr>
              <a:t>」、「</a:t>
            </a:r>
            <a:r>
              <a:rPr lang="ja-JP" altLang="ja-JP" sz="2400" dirty="0">
                <a:latin typeface="+mn-ea"/>
              </a:rPr>
              <a:t>苦情の有無・内容</a:t>
            </a:r>
            <a:r>
              <a:rPr lang="ja-JP" altLang="en-US" sz="2400" dirty="0">
                <a:latin typeface="+mn-ea"/>
              </a:rPr>
              <a:t>」</a:t>
            </a:r>
            <a:r>
              <a:rPr lang="ja-JP" altLang="ja-JP" sz="2400" dirty="0">
                <a:latin typeface="+mn-ea"/>
              </a:rPr>
              <a:t>について</a:t>
            </a:r>
            <a:r>
              <a:rPr lang="ja-JP" altLang="en-US" sz="2400" dirty="0">
                <a:latin typeface="+mn-ea"/>
              </a:rPr>
              <a:t>検討する</a:t>
            </a:r>
            <a:r>
              <a:rPr lang="ja-JP" altLang="ja-JP" sz="2400" dirty="0">
                <a:latin typeface="+mn-ea"/>
              </a:rPr>
              <a:t>。</a:t>
            </a:r>
            <a:endParaRPr lang="en-US" altLang="ja-JP" sz="2400" dirty="0">
              <a:latin typeface="+mn-ea"/>
            </a:endParaRPr>
          </a:p>
          <a:p>
            <a:pPr marL="342900" indent="-342900">
              <a:buClr>
                <a:schemeClr val="accent1">
                  <a:lumMod val="75000"/>
                </a:schemeClr>
              </a:buClr>
              <a:buFont typeface="Wingdings" panose="05000000000000000000" pitchFamily="2" charset="2"/>
              <a:buChar char="ü"/>
            </a:pPr>
            <a:r>
              <a:rPr lang="ja-JP" altLang="en-US" sz="2400" dirty="0">
                <a:latin typeface="+mn-ea"/>
              </a:rPr>
              <a:t>参加できないスタッフのため、</a:t>
            </a:r>
            <a:r>
              <a:rPr lang="ja-JP" altLang="ja-JP" sz="2400" dirty="0">
                <a:latin typeface="+mn-ea"/>
              </a:rPr>
              <a:t>協議・検討された課題や方針</a:t>
            </a:r>
            <a:r>
              <a:rPr lang="ja-JP" altLang="en-US" sz="2400" dirty="0">
                <a:latin typeface="+mn-ea"/>
              </a:rPr>
              <a:t>を</a:t>
            </a:r>
            <a:r>
              <a:rPr lang="ja-JP" altLang="ja-JP" sz="2400" dirty="0">
                <a:latin typeface="+mn-ea"/>
              </a:rPr>
              <a:t>書面</a:t>
            </a:r>
            <a:r>
              <a:rPr lang="ja-JP" altLang="en-US" sz="2400" dirty="0">
                <a:latin typeface="+mn-ea"/>
              </a:rPr>
              <a:t>で作成し</a:t>
            </a:r>
            <a:r>
              <a:rPr lang="ja-JP" altLang="ja-JP" sz="2400" dirty="0">
                <a:latin typeface="+mn-ea"/>
              </a:rPr>
              <a:t>、職員</a:t>
            </a:r>
            <a:r>
              <a:rPr lang="ja-JP" altLang="en-US" sz="2400" dirty="0">
                <a:latin typeface="+mn-ea"/>
              </a:rPr>
              <a:t>に回覧することで共有できるようにする</a:t>
            </a:r>
            <a:r>
              <a:rPr lang="ja-JP" altLang="ja-JP" sz="2400" dirty="0">
                <a:latin typeface="+mn-ea"/>
              </a:rPr>
              <a:t>。</a:t>
            </a:r>
            <a:endParaRPr lang="en-US" altLang="ja-JP" sz="2400" dirty="0">
              <a:latin typeface="+mn-ea"/>
            </a:endParaRPr>
          </a:p>
          <a:p>
            <a:pPr marL="342900" indent="-342900">
              <a:buClr>
                <a:schemeClr val="accent1">
                  <a:lumMod val="75000"/>
                </a:schemeClr>
              </a:buClr>
              <a:buFont typeface="Wingdings" panose="05000000000000000000" pitchFamily="2" charset="2"/>
              <a:buChar char="ü"/>
            </a:pPr>
            <a:r>
              <a:rPr lang="ja-JP" altLang="en-US" sz="2400" dirty="0">
                <a:latin typeface="+mn-ea"/>
              </a:rPr>
              <a:t>決定した今後の方針について、職員に周知（会議や研修会における説明等）するとともに、決定事項の進捗管理を管理者が行う。</a:t>
            </a:r>
            <a:endParaRPr lang="en-US" altLang="ja-JP" sz="2400" dirty="0">
              <a:latin typeface="+mn-ea"/>
            </a:endParaRPr>
          </a:p>
        </p:txBody>
      </p:sp>
      <p:pic>
        <p:nvPicPr>
          <p:cNvPr id="7" name="図 6">
            <a:extLst>
              <a:ext uri="{FF2B5EF4-FFF2-40B4-BE49-F238E27FC236}">
                <a16:creationId xmlns:a16="http://schemas.microsoft.com/office/drawing/2014/main" id="{A08E29BF-56C7-4BFA-A918-CE8BB472D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1149725"/>
            <a:ext cx="1512167" cy="1199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タイトル 1">
            <a:extLst>
              <a:ext uri="{FF2B5EF4-FFF2-40B4-BE49-F238E27FC236}">
                <a16:creationId xmlns:a16="http://schemas.microsoft.com/office/drawing/2014/main" id="{E547555F-6161-4EC6-829F-9F2769A23A61}"/>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考えられる具体的な改善策①</a:t>
            </a:r>
          </a:p>
        </p:txBody>
      </p:sp>
    </p:spTree>
    <p:extLst>
      <p:ext uri="{BB962C8B-B14F-4D97-AF65-F5344CB8AC3E}">
        <p14:creationId xmlns:p14="http://schemas.microsoft.com/office/powerpoint/2010/main" val="2543977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71F8A7-D11C-4851-B075-999B58134A13}"/>
              </a:ext>
            </a:extLst>
          </p:cNvPr>
          <p:cNvSpPr/>
          <p:nvPr/>
        </p:nvSpPr>
        <p:spPr>
          <a:xfrm>
            <a:off x="1187623" y="2621891"/>
            <a:ext cx="7662120" cy="1151797"/>
          </a:xfrm>
          <a:prstGeom prst="rect">
            <a:avLst/>
          </a:prstGeom>
          <a:noFill/>
          <a:ln w="38100">
            <a:solidFill>
              <a:srgbClr val="69C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48829" y="1133200"/>
            <a:ext cx="7342348"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n w="0"/>
                <a:solidFill>
                  <a:schemeClr val="tx1"/>
                </a:solidFill>
                <a:effectLst>
                  <a:outerShdw blurRad="38100" dist="25400" dir="5400000" algn="ctr" rotWithShape="0">
                    <a:srgbClr val="6E747A">
                      <a:alpha val="43000"/>
                    </a:srgbClr>
                  </a:outerShdw>
                </a:effectLst>
              </a:rPr>
              <a:t>本人の意向を反映した職員ごとの育成計画を作成し、当該計画に沿った、ＯＪＴや研修を受ける機会の確保等、必要な支援をしている</a:t>
            </a:r>
          </a:p>
        </p:txBody>
      </p:sp>
      <p:sp>
        <p:nvSpPr>
          <p:cNvPr id="11" name="正方形/長方形 10"/>
          <p:cNvSpPr/>
          <p:nvPr/>
        </p:nvSpPr>
        <p:spPr>
          <a:xfrm>
            <a:off x="1835695" y="4226312"/>
            <a:ext cx="7014048" cy="830997"/>
          </a:xfrm>
          <a:prstGeom prst="rect">
            <a:avLst/>
          </a:prstGeom>
        </p:spPr>
        <p:txBody>
          <a:bodyPr wrap="square">
            <a:spAutoFit/>
          </a:bodyPr>
          <a:lstStyle/>
          <a:p>
            <a:r>
              <a:rPr lang="ja-JP" altLang="en-US" sz="2400" dirty="0"/>
              <a:t>個々の目標を立てても、目標達成のための具体的な行動計画や評価、支援を行っていなかった。</a:t>
            </a:r>
          </a:p>
        </p:txBody>
      </p:sp>
      <p:sp>
        <p:nvSpPr>
          <p:cNvPr id="15" name="正方形/長方形 14"/>
          <p:cNvSpPr/>
          <p:nvPr/>
        </p:nvSpPr>
        <p:spPr>
          <a:xfrm>
            <a:off x="1187623" y="4149080"/>
            <a:ext cx="7703553" cy="2088232"/>
          </a:xfrm>
          <a:prstGeom prst="rect">
            <a:avLst/>
          </a:prstGeom>
          <a:ln w="38100">
            <a:solidFill>
              <a:schemeClr val="accent5">
                <a:lumMod val="75000"/>
              </a:schemeClr>
            </a:solidFill>
          </a:ln>
        </p:spPr>
        <p:txBody>
          <a:bodyPr wrap="square">
            <a:spAutoFit/>
          </a:bodyPr>
          <a:lstStyle/>
          <a:p>
            <a:endParaRPr lang="en-US" altLang="ja-JP" sz="2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36</a:t>
            </a:fld>
            <a:endParaRPr kumimoji="1" lang="ja-JP" altLang="en-US"/>
          </a:p>
        </p:txBody>
      </p:sp>
      <p:sp>
        <p:nvSpPr>
          <p:cNvPr id="17" name="正方形/長方形 16"/>
          <p:cNvSpPr/>
          <p:nvPr/>
        </p:nvSpPr>
        <p:spPr>
          <a:xfrm>
            <a:off x="682949" y="793439"/>
            <a:ext cx="6889006" cy="461665"/>
          </a:xfrm>
          <a:prstGeom prst="rect">
            <a:avLst/>
          </a:prstGeom>
        </p:spPr>
        <p:txBody>
          <a:bodyPr wrap="square">
            <a:spAutoFit/>
          </a:bodyPr>
          <a:lstStyle/>
          <a:p>
            <a:endParaRPr lang="en-US" altLang="ja-JP" sz="2400" dirty="0"/>
          </a:p>
        </p:txBody>
      </p:sp>
      <p:pic>
        <p:nvPicPr>
          <p:cNvPr id="19" name="図 18">
            <a:extLst>
              <a:ext uri="{FF2B5EF4-FFF2-40B4-BE49-F238E27FC236}">
                <a16:creationId xmlns:a16="http://schemas.microsoft.com/office/drawing/2014/main" id="{19C58884-BEA5-4E76-BD60-656F80F94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57" y="2420888"/>
            <a:ext cx="1384642" cy="1137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図 20">
            <a:extLst>
              <a:ext uri="{FF2B5EF4-FFF2-40B4-BE49-F238E27FC236}">
                <a16:creationId xmlns:a16="http://schemas.microsoft.com/office/drawing/2014/main" id="{29F825EE-550D-46D4-90EA-5A49F1DD7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57" y="4005064"/>
            <a:ext cx="1369833" cy="113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矢印: 五方向 21">
            <a:extLst>
              <a:ext uri="{FF2B5EF4-FFF2-40B4-BE49-F238E27FC236}">
                <a16:creationId xmlns:a16="http://schemas.microsoft.com/office/drawing/2014/main" id="{8A7CF3DD-68CE-4D6F-98BE-94F863760A68}"/>
              </a:ext>
            </a:extLst>
          </p:cNvPr>
          <p:cNvSpPr/>
          <p:nvPr/>
        </p:nvSpPr>
        <p:spPr>
          <a:xfrm>
            <a:off x="325995" y="1272310"/>
            <a:ext cx="1222834" cy="932386"/>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mn-ea"/>
              </a:rPr>
              <a:t>項目７</a:t>
            </a:r>
          </a:p>
          <a:p>
            <a:pPr algn="ctr"/>
            <a:r>
              <a:rPr lang="en-US" altLang="ja-JP" sz="2000" dirty="0">
                <a:solidFill>
                  <a:schemeClr val="bg1"/>
                </a:solidFill>
                <a:latin typeface="+mn-ea"/>
              </a:rPr>
              <a:t>P.23</a:t>
            </a:r>
          </a:p>
        </p:txBody>
      </p:sp>
      <p:sp>
        <p:nvSpPr>
          <p:cNvPr id="23" name="タイトル 1">
            <a:extLst>
              <a:ext uri="{FF2B5EF4-FFF2-40B4-BE49-F238E27FC236}">
                <a16:creationId xmlns:a16="http://schemas.microsoft.com/office/drawing/2014/main" id="{58049CCA-11D1-4F38-9452-4D7621EBFD00}"/>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評価の例②</a:t>
            </a:r>
          </a:p>
        </p:txBody>
      </p:sp>
      <p:sp>
        <p:nvSpPr>
          <p:cNvPr id="13" name="二等辺三角形 12">
            <a:extLst>
              <a:ext uri="{FF2B5EF4-FFF2-40B4-BE49-F238E27FC236}">
                <a16:creationId xmlns:a16="http://schemas.microsoft.com/office/drawing/2014/main" id="{32AEC91D-0053-49BC-8B14-91B7E20F341C}"/>
              </a:ext>
            </a:extLst>
          </p:cNvPr>
          <p:cNvSpPr/>
          <p:nvPr/>
        </p:nvSpPr>
        <p:spPr>
          <a:xfrm rot="10800000">
            <a:off x="800192" y="3636201"/>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EEAF5A1B-7DC2-459E-96B0-FF74DDB2D0B6}"/>
              </a:ext>
            </a:extLst>
          </p:cNvPr>
          <p:cNvSpPr/>
          <p:nvPr/>
        </p:nvSpPr>
        <p:spPr>
          <a:xfrm rot="10800000">
            <a:off x="800191" y="3824168"/>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2DF88AE1-ED66-4AE5-ADDC-AB1F6E3DA881}"/>
              </a:ext>
            </a:extLst>
          </p:cNvPr>
          <p:cNvSpPr/>
          <p:nvPr/>
        </p:nvSpPr>
        <p:spPr>
          <a:xfrm rot="10800000">
            <a:off x="800192" y="5211590"/>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a:extLst>
              <a:ext uri="{FF2B5EF4-FFF2-40B4-BE49-F238E27FC236}">
                <a16:creationId xmlns:a16="http://schemas.microsoft.com/office/drawing/2014/main" id="{7A655BF6-DDA4-4179-AC03-C8ADC34C56BB}"/>
              </a:ext>
            </a:extLst>
          </p:cNvPr>
          <p:cNvSpPr/>
          <p:nvPr/>
        </p:nvSpPr>
        <p:spPr>
          <a:xfrm rot="10800000">
            <a:off x="800191" y="5399557"/>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75A0FA1-FF47-4ECE-AC25-5DA19F44431B}"/>
              </a:ext>
            </a:extLst>
          </p:cNvPr>
          <p:cNvSpPr/>
          <p:nvPr/>
        </p:nvSpPr>
        <p:spPr>
          <a:xfrm>
            <a:off x="1835695" y="2621891"/>
            <a:ext cx="7014047" cy="1151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n-ea"/>
              </a:rPr>
              <a:t>評価の着眼点の</a:t>
            </a:r>
            <a:r>
              <a:rPr lang="en-US" altLang="ja-JP" sz="2400" dirty="0">
                <a:solidFill>
                  <a:schemeClr val="tx1"/>
                </a:solidFill>
                <a:latin typeface="+mn-ea"/>
              </a:rPr>
              <a:t>8</a:t>
            </a:r>
            <a:r>
              <a:rPr lang="ja-JP" altLang="en-US" sz="2400" dirty="0">
                <a:solidFill>
                  <a:schemeClr val="tx1"/>
                </a:solidFill>
                <a:latin typeface="+mn-ea"/>
              </a:rPr>
              <a:t>項目中、</a:t>
            </a:r>
            <a:r>
              <a:rPr lang="en-US" altLang="ja-JP" sz="2400" dirty="0">
                <a:solidFill>
                  <a:schemeClr val="tx1"/>
                </a:solidFill>
                <a:latin typeface="+mn-ea"/>
              </a:rPr>
              <a:t>2</a:t>
            </a:r>
            <a:r>
              <a:rPr lang="ja-JP" altLang="en-US" sz="2400" dirty="0">
                <a:solidFill>
                  <a:schemeClr val="tx1"/>
                </a:solidFill>
                <a:latin typeface="+mn-ea"/>
              </a:rPr>
              <a:t>番目と</a:t>
            </a:r>
            <a:r>
              <a:rPr lang="en-US" altLang="ja-JP" sz="2400" dirty="0">
                <a:solidFill>
                  <a:schemeClr val="tx1"/>
                </a:solidFill>
                <a:latin typeface="+mn-ea"/>
              </a:rPr>
              <a:t>3</a:t>
            </a:r>
            <a:r>
              <a:rPr lang="ja-JP" altLang="en-US" sz="2400" dirty="0">
                <a:solidFill>
                  <a:schemeClr val="tx1"/>
                </a:solidFill>
                <a:latin typeface="+mn-ea"/>
              </a:rPr>
              <a:t>番目の項目のみチェック　　⇒「評価基準」の</a:t>
            </a:r>
            <a:r>
              <a:rPr lang="en-US" altLang="ja-JP" sz="2400" dirty="0">
                <a:solidFill>
                  <a:schemeClr val="tx1"/>
                </a:solidFill>
                <a:latin typeface="+mn-ea"/>
              </a:rPr>
              <a:t>2</a:t>
            </a:r>
            <a:r>
              <a:rPr lang="ja-JP" altLang="en-US" sz="2400" dirty="0">
                <a:solidFill>
                  <a:schemeClr val="tx1"/>
                </a:solidFill>
                <a:latin typeface="+mn-ea"/>
              </a:rPr>
              <a:t>を選択</a:t>
            </a:r>
          </a:p>
        </p:txBody>
      </p:sp>
    </p:spTree>
    <p:extLst>
      <p:ext uri="{BB962C8B-B14F-4D97-AF65-F5344CB8AC3E}">
        <p14:creationId xmlns:p14="http://schemas.microsoft.com/office/powerpoint/2010/main" val="486772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37</a:t>
            </a:fld>
            <a:endParaRPr kumimoji="1" lang="ja-JP" altLang="en-US" dirty="0"/>
          </a:p>
        </p:txBody>
      </p:sp>
      <p:sp>
        <p:nvSpPr>
          <p:cNvPr id="3" name="コンテンツ プレースホルダー 2"/>
          <p:cNvSpPr>
            <a:spLocks noGrp="1"/>
          </p:cNvSpPr>
          <p:nvPr>
            <p:ph idx="4294967295"/>
          </p:nvPr>
        </p:nvSpPr>
        <p:spPr>
          <a:xfrm>
            <a:off x="1187624" y="1531938"/>
            <a:ext cx="7777162" cy="4824412"/>
          </a:xfrm>
          <a:ln w="38100">
            <a:solidFill>
              <a:schemeClr val="accent1">
                <a:lumMod val="75000"/>
              </a:schemeClr>
            </a:solidFill>
          </a:ln>
        </p:spPr>
        <p:txBody>
          <a:bodyPr lIns="360000" tIns="360000" rIns="360000" bIns="180000">
            <a:normAutofit/>
          </a:bodyPr>
          <a:lstStyle/>
          <a:p>
            <a:pPr marL="0" indent="0">
              <a:buNone/>
            </a:pPr>
            <a:endParaRPr lang="en-US" altLang="ja-JP" sz="4000" dirty="0">
              <a:solidFill>
                <a:srgbClr val="0070C0"/>
              </a:solidFill>
            </a:endParaRPr>
          </a:p>
          <a:p>
            <a:pPr marL="0" indent="0">
              <a:buNone/>
            </a:pPr>
            <a:endParaRPr lang="en-US" altLang="ja-JP" sz="1400" dirty="0"/>
          </a:p>
          <a:p>
            <a:pPr marL="0" indent="0">
              <a:buNone/>
            </a:pPr>
            <a:endParaRPr lang="en-US" altLang="ja-JP" sz="1050" dirty="0"/>
          </a:p>
          <a:p>
            <a:pPr marL="0" indent="0">
              <a:buNone/>
            </a:pPr>
            <a:endParaRPr lang="en-US" altLang="ja-JP" sz="3600" dirty="0"/>
          </a:p>
        </p:txBody>
      </p:sp>
      <p:sp>
        <p:nvSpPr>
          <p:cNvPr id="11" name="正方形/長方形 10"/>
          <p:cNvSpPr/>
          <p:nvPr/>
        </p:nvSpPr>
        <p:spPr>
          <a:xfrm>
            <a:off x="1969366" y="1866304"/>
            <a:ext cx="6851105" cy="3046988"/>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ü"/>
            </a:pPr>
            <a:r>
              <a:rPr lang="ja-JP" altLang="en-US" sz="2400" dirty="0">
                <a:latin typeface="+mn-ea"/>
              </a:rPr>
              <a:t>職員一人ひとりが設定した目標について、年度当初・中間・年度末（期末）に面接を行い、目標達成のための具体的な行動計画について話し合い、その進捗状況や目標達成度の確認、助言を行う。</a:t>
            </a:r>
          </a:p>
          <a:p>
            <a:pPr marL="342900" indent="-342900">
              <a:buClr>
                <a:schemeClr val="accent1">
                  <a:lumMod val="75000"/>
                </a:schemeClr>
              </a:buClr>
              <a:buFont typeface="Wingdings" panose="05000000000000000000" pitchFamily="2" charset="2"/>
              <a:buChar char="ü"/>
            </a:pPr>
            <a:r>
              <a:rPr lang="ja-JP" altLang="en-US" sz="2400" dirty="0">
                <a:latin typeface="+mn-ea"/>
              </a:rPr>
              <a:t>職員一人ひとりの目標に合わせて、外部の研修に関する情報提供を行い、参加を促す。</a:t>
            </a:r>
          </a:p>
          <a:p>
            <a:pPr marL="342900" indent="-342900">
              <a:buClr>
                <a:schemeClr val="accent1">
                  <a:lumMod val="75000"/>
                </a:schemeClr>
              </a:buClr>
              <a:buFont typeface="Wingdings" panose="05000000000000000000" pitchFamily="2" charset="2"/>
              <a:buChar char="ü"/>
            </a:pPr>
            <a:r>
              <a:rPr lang="ja-JP" altLang="en-US" sz="2400" dirty="0">
                <a:latin typeface="+mn-ea"/>
              </a:rPr>
              <a:t>事業所内の研修内容やカリキュラムの評価と見直しを年</a:t>
            </a:r>
            <a:r>
              <a:rPr lang="en-US" altLang="ja-JP" sz="2400" dirty="0">
                <a:latin typeface="+mn-ea"/>
              </a:rPr>
              <a:t>1</a:t>
            </a:r>
            <a:r>
              <a:rPr lang="ja-JP" altLang="en-US" sz="2400" dirty="0">
                <a:latin typeface="+mn-ea"/>
              </a:rPr>
              <a:t>回行う。</a:t>
            </a:r>
          </a:p>
        </p:txBody>
      </p:sp>
      <p:pic>
        <p:nvPicPr>
          <p:cNvPr id="7" name="図 6">
            <a:extLst>
              <a:ext uri="{FF2B5EF4-FFF2-40B4-BE49-F238E27FC236}">
                <a16:creationId xmlns:a16="http://schemas.microsoft.com/office/drawing/2014/main" id="{A08E29BF-56C7-4BFA-A918-CE8BB472D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1149725"/>
            <a:ext cx="1512167" cy="1199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タイトル 1">
            <a:extLst>
              <a:ext uri="{FF2B5EF4-FFF2-40B4-BE49-F238E27FC236}">
                <a16:creationId xmlns:a16="http://schemas.microsoft.com/office/drawing/2014/main" id="{E547555F-6161-4EC6-829F-9F2769A23A61}"/>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考えられる具体的な改善策②</a:t>
            </a:r>
          </a:p>
        </p:txBody>
      </p:sp>
    </p:spTree>
    <p:extLst>
      <p:ext uri="{BB962C8B-B14F-4D97-AF65-F5344CB8AC3E}">
        <p14:creationId xmlns:p14="http://schemas.microsoft.com/office/powerpoint/2010/main" val="807416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71F8A7-D11C-4851-B075-999B58134A13}"/>
              </a:ext>
            </a:extLst>
          </p:cNvPr>
          <p:cNvSpPr/>
          <p:nvPr/>
        </p:nvSpPr>
        <p:spPr>
          <a:xfrm>
            <a:off x="1187623" y="2621891"/>
            <a:ext cx="7662120" cy="1151797"/>
          </a:xfrm>
          <a:prstGeom prst="rect">
            <a:avLst/>
          </a:prstGeom>
          <a:noFill/>
          <a:ln w="38100">
            <a:solidFill>
              <a:srgbClr val="69C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48829" y="1325524"/>
            <a:ext cx="7342348"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n w="0"/>
                <a:solidFill>
                  <a:schemeClr val="tx1"/>
                </a:solidFill>
                <a:effectLst>
                  <a:outerShdw blurRad="38100" dist="25400" dir="5400000" algn="ctr" rotWithShape="0">
                    <a:srgbClr val="6E747A">
                      <a:alpha val="43000"/>
                    </a:srgbClr>
                  </a:outerShdw>
                </a:effectLst>
              </a:rPr>
              <a:t>管理者は事業所の財務状況を定期的にチェックし、経営の安定化に向けた具体的な取組みに反映している</a:t>
            </a:r>
          </a:p>
        </p:txBody>
      </p:sp>
      <p:sp>
        <p:nvSpPr>
          <p:cNvPr id="11" name="正方形/長方形 10"/>
          <p:cNvSpPr/>
          <p:nvPr/>
        </p:nvSpPr>
        <p:spPr>
          <a:xfrm>
            <a:off x="1835695" y="4226312"/>
            <a:ext cx="7014048" cy="1938992"/>
          </a:xfrm>
          <a:prstGeom prst="rect">
            <a:avLst/>
          </a:prstGeom>
        </p:spPr>
        <p:txBody>
          <a:bodyPr wrap="square">
            <a:spAutoFit/>
          </a:bodyPr>
          <a:lstStyle/>
          <a:p>
            <a:r>
              <a:rPr lang="ja-JP" altLang="en-US" sz="2400" dirty="0">
                <a:latin typeface="+mn-ea"/>
              </a:rPr>
              <a:t>財務管理を事務職にまかせており、財務状況のチェックを行っていなかった。</a:t>
            </a:r>
          </a:p>
          <a:p>
            <a:r>
              <a:rPr lang="ja-JP" altLang="en-US" sz="2400" dirty="0">
                <a:latin typeface="+mn-ea"/>
              </a:rPr>
              <a:t>ガイドラインの趣旨・解説を読んで、経営安定のため管理者は財務状況を把握する必要があることがわかった。</a:t>
            </a:r>
          </a:p>
        </p:txBody>
      </p:sp>
      <p:sp>
        <p:nvSpPr>
          <p:cNvPr id="15" name="正方形/長方形 14"/>
          <p:cNvSpPr/>
          <p:nvPr/>
        </p:nvSpPr>
        <p:spPr>
          <a:xfrm>
            <a:off x="1187623" y="4149080"/>
            <a:ext cx="7703553" cy="2088232"/>
          </a:xfrm>
          <a:prstGeom prst="rect">
            <a:avLst/>
          </a:prstGeom>
          <a:ln w="38100">
            <a:solidFill>
              <a:schemeClr val="accent5">
                <a:lumMod val="75000"/>
              </a:schemeClr>
            </a:solidFill>
          </a:ln>
        </p:spPr>
        <p:txBody>
          <a:bodyPr wrap="square">
            <a:spAutoFit/>
          </a:bodyPr>
          <a:lstStyle/>
          <a:p>
            <a:endParaRPr lang="en-US" altLang="ja-JP" sz="2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38</a:t>
            </a:fld>
            <a:endParaRPr kumimoji="1" lang="ja-JP" altLang="en-US"/>
          </a:p>
        </p:txBody>
      </p:sp>
      <p:sp>
        <p:nvSpPr>
          <p:cNvPr id="17" name="正方形/長方形 16"/>
          <p:cNvSpPr/>
          <p:nvPr/>
        </p:nvSpPr>
        <p:spPr>
          <a:xfrm>
            <a:off x="682949" y="793439"/>
            <a:ext cx="6889006" cy="461665"/>
          </a:xfrm>
          <a:prstGeom prst="rect">
            <a:avLst/>
          </a:prstGeom>
        </p:spPr>
        <p:txBody>
          <a:bodyPr wrap="square">
            <a:spAutoFit/>
          </a:bodyPr>
          <a:lstStyle/>
          <a:p>
            <a:endParaRPr lang="en-US" altLang="ja-JP" sz="2400" dirty="0"/>
          </a:p>
        </p:txBody>
      </p:sp>
      <p:pic>
        <p:nvPicPr>
          <p:cNvPr id="19" name="図 18">
            <a:extLst>
              <a:ext uri="{FF2B5EF4-FFF2-40B4-BE49-F238E27FC236}">
                <a16:creationId xmlns:a16="http://schemas.microsoft.com/office/drawing/2014/main" id="{19C58884-BEA5-4E76-BD60-656F80F94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57" y="2420888"/>
            <a:ext cx="1384642" cy="1137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図 20">
            <a:extLst>
              <a:ext uri="{FF2B5EF4-FFF2-40B4-BE49-F238E27FC236}">
                <a16:creationId xmlns:a16="http://schemas.microsoft.com/office/drawing/2014/main" id="{29F825EE-550D-46D4-90EA-5A49F1DD7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57" y="4005064"/>
            <a:ext cx="1369833" cy="113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矢印: 五方向 21">
            <a:extLst>
              <a:ext uri="{FF2B5EF4-FFF2-40B4-BE49-F238E27FC236}">
                <a16:creationId xmlns:a16="http://schemas.microsoft.com/office/drawing/2014/main" id="{8A7CF3DD-68CE-4D6F-98BE-94F863760A68}"/>
              </a:ext>
            </a:extLst>
          </p:cNvPr>
          <p:cNvSpPr/>
          <p:nvPr/>
        </p:nvSpPr>
        <p:spPr>
          <a:xfrm>
            <a:off x="325995" y="1272310"/>
            <a:ext cx="1222834" cy="932386"/>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bg1"/>
                </a:solidFill>
                <a:latin typeface="+mn-ea"/>
              </a:rPr>
              <a:t>項目</a:t>
            </a:r>
            <a:r>
              <a:rPr lang="en-US" altLang="ja-JP" sz="2000" dirty="0">
                <a:solidFill>
                  <a:schemeClr val="bg1"/>
                </a:solidFill>
                <a:latin typeface="+mn-ea"/>
              </a:rPr>
              <a:t>11</a:t>
            </a:r>
          </a:p>
          <a:p>
            <a:pPr algn="ctr"/>
            <a:r>
              <a:rPr lang="en-US" altLang="ja-JP" sz="2000" dirty="0">
                <a:solidFill>
                  <a:schemeClr val="bg1"/>
                </a:solidFill>
                <a:latin typeface="+mn-ea"/>
              </a:rPr>
              <a:t>P.27</a:t>
            </a:r>
          </a:p>
        </p:txBody>
      </p:sp>
      <p:sp>
        <p:nvSpPr>
          <p:cNvPr id="23" name="タイトル 1">
            <a:extLst>
              <a:ext uri="{FF2B5EF4-FFF2-40B4-BE49-F238E27FC236}">
                <a16:creationId xmlns:a16="http://schemas.microsoft.com/office/drawing/2014/main" id="{58049CCA-11D1-4F38-9452-4D7621EBFD00}"/>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評価の例③</a:t>
            </a:r>
          </a:p>
        </p:txBody>
      </p:sp>
      <p:sp>
        <p:nvSpPr>
          <p:cNvPr id="13" name="二等辺三角形 12">
            <a:extLst>
              <a:ext uri="{FF2B5EF4-FFF2-40B4-BE49-F238E27FC236}">
                <a16:creationId xmlns:a16="http://schemas.microsoft.com/office/drawing/2014/main" id="{32AEC91D-0053-49BC-8B14-91B7E20F341C}"/>
              </a:ext>
            </a:extLst>
          </p:cNvPr>
          <p:cNvSpPr/>
          <p:nvPr/>
        </p:nvSpPr>
        <p:spPr>
          <a:xfrm rot="10800000">
            <a:off x="800192" y="3636201"/>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EEAF5A1B-7DC2-459E-96B0-FF74DDB2D0B6}"/>
              </a:ext>
            </a:extLst>
          </p:cNvPr>
          <p:cNvSpPr/>
          <p:nvPr/>
        </p:nvSpPr>
        <p:spPr>
          <a:xfrm rot="10800000">
            <a:off x="800191" y="3824168"/>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2DF88AE1-ED66-4AE5-ADDC-AB1F6E3DA881}"/>
              </a:ext>
            </a:extLst>
          </p:cNvPr>
          <p:cNvSpPr/>
          <p:nvPr/>
        </p:nvSpPr>
        <p:spPr>
          <a:xfrm rot="10800000">
            <a:off x="800192" y="5211590"/>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a:extLst>
              <a:ext uri="{FF2B5EF4-FFF2-40B4-BE49-F238E27FC236}">
                <a16:creationId xmlns:a16="http://schemas.microsoft.com/office/drawing/2014/main" id="{7A655BF6-DDA4-4179-AC03-C8ADC34C56BB}"/>
              </a:ext>
            </a:extLst>
          </p:cNvPr>
          <p:cNvSpPr/>
          <p:nvPr/>
        </p:nvSpPr>
        <p:spPr>
          <a:xfrm rot="10800000">
            <a:off x="800191" y="5399557"/>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75A0FA1-FF47-4ECE-AC25-5DA19F44431B}"/>
              </a:ext>
            </a:extLst>
          </p:cNvPr>
          <p:cNvSpPr/>
          <p:nvPr/>
        </p:nvSpPr>
        <p:spPr>
          <a:xfrm>
            <a:off x="1835695" y="2621891"/>
            <a:ext cx="7014047" cy="1151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n-ea"/>
              </a:rPr>
              <a:t>評価の着眼点の</a:t>
            </a:r>
            <a:r>
              <a:rPr lang="en-US" altLang="ja-JP" sz="2400" dirty="0">
                <a:solidFill>
                  <a:schemeClr val="tx1"/>
                </a:solidFill>
                <a:latin typeface="+mn-ea"/>
              </a:rPr>
              <a:t>3</a:t>
            </a:r>
            <a:r>
              <a:rPr lang="ja-JP" altLang="en-US" sz="2400" dirty="0">
                <a:solidFill>
                  <a:schemeClr val="tx1"/>
                </a:solidFill>
                <a:latin typeface="+mn-ea"/>
              </a:rPr>
              <a:t>項目すべてにチェックなし</a:t>
            </a:r>
          </a:p>
          <a:p>
            <a:r>
              <a:rPr lang="ja-JP" altLang="en-US" sz="2400" dirty="0">
                <a:solidFill>
                  <a:schemeClr val="tx1"/>
                </a:solidFill>
                <a:latin typeface="+mn-ea"/>
              </a:rPr>
              <a:t>　　　　⇒「評価基準」の１を選択</a:t>
            </a:r>
          </a:p>
        </p:txBody>
      </p:sp>
    </p:spTree>
    <p:extLst>
      <p:ext uri="{BB962C8B-B14F-4D97-AF65-F5344CB8AC3E}">
        <p14:creationId xmlns:p14="http://schemas.microsoft.com/office/powerpoint/2010/main" val="1996507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39</a:t>
            </a:fld>
            <a:endParaRPr kumimoji="1" lang="ja-JP" altLang="en-US" dirty="0"/>
          </a:p>
        </p:txBody>
      </p:sp>
      <p:sp>
        <p:nvSpPr>
          <p:cNvPr id="3" name="コンテンツ プレースホルダー 2"/>
          <p:cNvSpPr>
            <a:spLocks noGrp="1"/>
          </p:cNvSpPr>
          <p:nvPr>
            <p:ph idx="4294967295"/>
          </p:nvPr>
        </p:nvSpPr>
        <p:spPr>
          <a:xfrm>
            <a:off x="1187624" y="1484313"/>
            <a:ext cx="7777162" cy="4824412"/>
          </a:xfrm>
          <a:ln w="38100">
            <a:solidFill>
              <a:schemeClr val="accent1">
                <a:lumMod val="75000"/>
              </a:schemeClr>
            </a:solidFill>
          </a:ln>
        </p:spPr>
        <p:txBody>
          <a:bodyPr lIns="360000" tIns="360000" rIns="360000" bIns="180000">
            <a:normAutofit/>
          </a:bodyPr>
          <a:lstStyle/>
          <a:p>
            <a:pPr marL="0" indent="0">
              <a:buNone/>
            </a:pPr>
            <a:endParaRPr lang="en-US" altLang="ja-JP" sz="4000" dirty="0">
              <a:solidFill>
                <a:srgbClr val="0070C0"/>
              </a:solidFill>
            </a:endParaRPr>
          </a:p>
          <a:p>
            <a:pPr marL="0" indent="0">
              <a:buNone/>
            </a:pPr>
            <a:endParaRPr lang="en-US" altLang="ja-JP" sz="1400" dirty="0"/>
          </a:p>
          <a:p>
            <a:pPr marL="0" indent="0">
              <a:buNone/>
            </a:pPr>
            <a:endParaRPr lang="en-US" altLang="ja-JP" sz="1050" dirty="0"/>
          </a:p>
          <a:p>
            <a:pPr marL="0" indent="0">
              <a:buNone/>
            </a:pPr>
            <a:endParaRPr lang="en-US" altLang="ja-JP" sz="3600" dirty="0"/>
          </a:p>
        </p:txBody>
      </p:sp>
      <p:sp>
        <p:nvSpPr>
          <p:cNvPr id="11" name="正方形/長方形 10"/>
          <p:cNvSpPr/>
          <p:nvPr/>
        </p:nvSpPr>
        <p:spPr>
          <a:xfrm>
            <a:off x="1969366" y="1866304"/>
            <a:ext cx="6851105" cy="4154984"/>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ü"/>
            </a:pPr>
            <a:r>
              <a:rPr lang="ja-JP" altLang="en-US" sz="2400" dirty="0">
                <a:latin typeface="+mn-ea"/>
              </a:rPr>
              <a:t>「貸借対照表」「損益計算書（正味財産増減計算書）」および「財産目録」について理解する。</a:t>
            </a:r>
          </a:p>
          <a:p>
            <a:pPr marL="342900" indent="-342900">
              <a:buClr>
                <a:schemeClr val="accent1">
                  <a:lumMod val="75000"/>
                </a:schemeClr>
              </a:buClr>
              <a:buFont typeface="Wingdings" panose="05000000000000000000" pitchFamily="2" charset="2"/>
              <a:buChar char="ü"/>
            </a:pPr>
            <a:r>
              <a:rPr lang="ja-JP" altLang="en-US" sz="2400" dirty="0">
                <a:latin typeface="+mn-ea"/>
              </a:rPr>
              <a:t>「損益計算書」の確認は１か月に１回行う。</a:t>
            </a:r>
          </a:p>
          <a:p>
            <a:pPr marL="342900" indent="-342900">
              <a:buClr>
                <a:schemeClr val="accent1">
                  <a:lumMod val="75000"/>
                </a:schemeClr>
              </a:buClr>
              <a:buFont typeface="Wingdings" panose="05000000000000000000" pitchFamily="2" charset="2"/>
              <a:buChar char="ü"/>
            </a:pPr>
            <a:r>
              <a:rPr lang="ja-JP" altLang="en-US" sz="2400" dirty="0">
                <a:latin typeface="+mn-ea"/>
              </a:rPr>
              <a:t>事業所の経営状況をスタッフと共有し、「経営の安定化に向けた具体的な取組み」についてスタッフと一緒に考える。</a:t>
            </a:r>
          </a:p>
          <a:p>
            <a:pPr>
              <a:buClr>
                <a:schemeClr val="accent1">
                  <a:lumMod val="75000"/>
                </a:schemeClr>
              </a:buClr>
            </a:pPr>
            <a:r>
              <a:rPr lang="ja-JP" altLang="en-US" sz="2400" dirty="0">
                <a:latin typeface="+mn-ea"/>
              </a:rPr>
              <a:t>　　（例えば</a:t>
            </a:r>
            <a:r>
              <a:rPr lang="en-US" altLang="ja-JP" sz="2400" dirty="0">
                <a:latin typeface="+mn-ea"/>
              </a:rPr>
              <a:t>…</a:t>
            </a:r>
            <a:r>
              <a:rPr lang="ja-JP" altLang="en-US" sz="2400" dirty="0">
                <a:latin typeface="+mn-ea"/>
              </a:rPr>
              <a:t>）</a:t>
            </a:r>
          </a:p>
          <a:p>
            <a:pPr marL="800100" lvl="1" indent="-342900">
              <a:buClr>
                <a:schemeClr val="accent1">
                  <a:lumMod val="75000"/>
                </a:schemeClr>
              </a:buClr>
              <a:buFont typeface="Arial" panose="020B0604020202020204" pitchFamily="34" charset="0"/>
              <a:buChar char="•"/>
            </a:pPr>
            <a:r>
              <a:rPr lang="ja-JP" altLang="en-US" sz="2400" dirty="0">
                <a:latin typeface="+mn-ea"/>
              </a:rPr>
              <a:t>収入増のために利用者確保の方法をスタッフと考える。</a:t>
            </a:r>
          </a:p>
          <a:p>
            <a:pPr marL="800100" lvl="1" indent="-342900">
              <a:buClr>
                <a:schemeClr val="accent1">
                  <a:lumMod val="75000"/>
                </a:schemeClr>
              </a:buClr>
              <a:buFont typeface="Arial" panose="020B0604020202020204" pitchFamily="34" charset="0"/>
              <a:buChar char="•"/>
            </a:pPr>
            <a:r>
              <a:rPr lang="ja-JP" altLang="en-US" sz="2400" dirty="0">
                <a:latin typeface="+mn-ea"/>
              </a:rPr>
              <a:t>経費削減のために今無駄になっているものについてスタッフと考える。</a:t>
            </a:r>
          </a:p>
        </p:txBody>
      </p:sp>
      <p:pic>
        <p:nvPicPr>
          <p:cNvPr id="7" name="図 6">
            <a:extLst>
              <a:ext uri="{FF2B5EF4-FFF2-40B4-BE49-F238E27FC236}">
                <a16:creationId xmlns:a16="http://schemas.microsoft.com/office/drawing/2014/main" id="{A08E29BF-56C7-4BFA-A918-CE8BB472D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1149725"/>
            <a:ext cx="1512167" cy="1199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タイトル 1">
            <a:extLst>
              <a:ext uri="{FF2B5EF4-FFF2-40B4-BE49-F238E27FC236}">
                <a16:creationId xmlns:a16="http://schemas.microsoft.com/office/drawing/2014/main" id="{E547555F-6161-4EC6-829F-9F2769A23A61}"/>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考えられる具体的な改善策③</a:t>
            </a:r>
          </a:p>
        </p:txBody>
      </p:sp>
    </p:spTree>
    <p:extLst>
      <p:ext uri="{BB962C8B-B14F-4D97-AF65-F5344CB8AC3E}">
        <p14:creationId xmlns:p14="http://schemas.microsoft.com/office/powerpoint/2010/main" val="2893498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999917" y="6309320"/>
            <a:ext cx="4036579" cy="507831"/>
          </a:xfrm>
          <a:prstGeom prst="rect">
            <a:avLst/>
          </a:prstGeom>
          <a:noFill/>
        </p:spPr>
        <p:txBody>
          <a:bodyPr wrap="square" rtlCol="0">
            <a:spAutoFit/>
          </a:bodyPr>
          <a:lstStyle/>
          <a:p>
            <a:r>
              <a:rPr lang="ja-JP" altLang="en-US" sz="900" dirty="0"/>
              <a:t>青：</a:t>
            </a:r>
            <a:r>
              <a:rPr lang="en-US" altLang="ja-JP" sz="900" dirty="0"/>
              <a:t>1993</a:t>
            </a:r>
            <a:r>
              <a:rPr lang="ja-JP" altLang="en-US" sz="900" dirty="0"/>
              <a:t>年～</a:t>
            </a:r>
            <a:r>
              <a:rPr lang="en-US" altLang="ja-JP" sz="900" dirty="0"/>
              <a:t>1999</a:t>
            </a:r>
            <a:r>
              <a:rPr lang="ja-JP" altLang="en-US" sz="900" dirty="0"/>
              <a:t>年　厚生労働省統計情報部</a:t>
            </a:r>
            <a:r>
              <a:rPr lang="en-US" altLang="ja-JP" sz="900" dirty="0"/>
              <a:t>,</a:t>
            </a:r>
            <a:r>
              <a:rPr lang="ja-JP" altLang="en-US" sz="900" dirty="0"/>
              <a:t>訪問看護実態調査</a:t>
            </a:r>
          </a:p>
          <a:p>
            <a:r>
              <a:rPr lang="ja-JP" altLang="en-US" sz="900" dirty="0"/>
              <a:t>青：</a:t>
            </a:r>
            <a:r>
              <a:rPr lang="en-US" altLang="ja-JP" sz="900" dirty="0"/>
              <a:t>2000</a:t>
            </a:r>
            <a:r>
              <a:rPr lang="ja-JP" altLang="en-US" sz="900" dirty="0"/>
              <a:t>年～</a:t>
            </a:r>
            <a:r>
              <a:rPr lang="en-US" altLang="ja-JP" sz="900" dirty="0"/>
              <a:t>2021</a:t>
            </a:r>
            <a:r>
              <a:rPr lang="ja-JP" altLang="en-US" sz="900" dirty="0"/>
              <a:t>年　厚生労働省統計情報部</a:t>
            </a:r>
            <a:r>
              <a:rPr lang="en-US" altLang="ja-JP" sz="900" dirty="0"/>
              <a:t>,</a:t>
            </a:r>
            <a:r>
              <a:rPr lang="ja-JP" altLang="en-US" sz="900" dirty="0"/>
              <a:t>介護サービス施設・事業所調査</a:t>
            </a:r>
          </a:p>
          <a:p>
            <a:r>
              <a:rPr lang="ja-JP" altLang="en-US" sz="900" dirty="0"/>
              <a:t>赤：</a:t>
            </a:r>
            <a:r>
              <a:rPr lang="en-US" altLang="ja-JP" sz="900" dirty="0"/>
              <a:t>2010</a:t>
            </a:r>
            <a:r>
              <a:rPr lang="ja-JP" altLang="en-US" sz="900" dirty="0"/>
              <a:t>年～</a:t>
            </a:r>
            <a:r>
              <a:rPr lang="en-US" altLang="ja-JP" sz="900" dirty="0"/>
              <a:t>2022</a:t>
            </a:r>
            <a:r>
              <a:rPr lang="ja-JP" altLang="en-US" sz="900" dirty="0"/>
              <a:t>年　全国訪問看護事業協会</a:t>
            </a:r>
            <a:r>
              <a:rPr lang="en-US" altLang="ja-JP" sz="900" dirty="0"/>
              <a:t>,</a:t>
            </a:r>
            <a:r>
              <a:rPr lang="ja-JP" altLang="en-US" sz="900" dirty="0"/>
              <a:t>訪問看護ステーション数調査</a:t>
            </a:r>
          </a:p>
        </p:txBody>
      </p:sp>
      <p:graphicFrame>
        <p:nvGraphicFramePr>
          <p:cNvPr id="2" name="グラフ 1">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974248311"/>
              </p:ext>
            </p:extLst>
          </p:nvPr>
        </p:nvGraphicFramePr>
        <p:xfrm>
          <a:off x="107504" y="1052736"/>
          <a:ext cx="8928992"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3" name="タイトル 1">
            <a:extLst>
              <a:ext uri="{FF2B5EF4-FFF2-40B4-BE49-F238E27FC236}">
                <a16:creationId xmlns:a16="http://schemas.microsoft.com/office/drawing/2014/main" id="{8A47D38C-EFEE-3CEA-6279-5B6C03AAB680}"/>
              </a:ext>
            </a:extLst>
          </p:cNvPr>
          <p:cNvSpPr txBox="1">
            <a:spLocks/>
          </p:cNvSpPr>
          <p:nvPr/>
        </p:nvSpPr>
        <p:spPr>
          <a:xfrm>
            <a:off x="323528" y="188640"/>
            <a:ext cx="8229600" cy="7921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指定訪問看護ステーション数（全国）</a:t>
            </a:r>
          </a:p>
        </p:txBody>
      </p:sp>
    </p:spTree>
    <p:extLst>
      <p:ext uri="{BB962C8B-B14F-4D97-AF65-F5344CB8AC3E}">
        <p14:creationId xmlns:p14="http://schemas.microsoft.com/office/powerpoint/2010/main" val="4008686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71F8A7-D11C-4851-B075-999B58134A13}"/>
              </a:ext>
            </a:extLst>
          </p:cNvPr>
          <p:cNvSpPr/>
          <p:nvPr/>
        </p:nvSpPr>
        <p:spPr>
          <a:xfrm>
            <a:off x="1187623" y="2621891"/>
            <a:ext cx="7662120" cy="1151797"/>
          </a:xfrm>
          <a:prstGeom prst="rect">
            <a:avLst/>
          </a:prstGeom>
          <a:noFill/>
          <a:ln w="38100">
            <a:solidFill>
              <a:srgbClr val="69C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48829" y="1075775"/>
            <a:ext cx="7342348" cy="132343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000" dirty="0">
                <a:ln w="0"/>
                <a:solidFill>
                  <a:schemeClr val="tx1"/>
                </a:solidFill>
                <a:effectLst>
                  <a:outerShdw blurRad="38100" dist="25400" dir="5400000" algn="ctr" rotWithShape="0">
                    <a:srgbClr val="6E747A">
                      <a:alpha val="43000"/>
                    </a:srgbClr>
                  </a:outerShdw>
                </a:effectLst>
              </a:rPr>
              <a:t>事故を防止する、あるいは事故が発生した場合の対応方針が、「①医療事故・ケア事故」「②交通事故」「③盗難・紛失・破損等」「④災害」「⑤感染症」「⑥個人情報保護」などの観点から、マニュアル等により職員への周知・理解が図られている</a:t>
            </a:r>
          </a:p>
        </p:txBody>
      </p:sp>
      <p:sp>
        <p:nvSpPr>
          <p:cNvPr id="11" name="正方形/長方形 10"/>
          <p:cNvSpPr/>
          <p:nvPr/>
        </p:nvSpPr>
        <p:spPr>
          <a:xfrm>
            <a:off x="1835695" y="4226312"/>
            <a:ext cx="7014048" cy="1938992"/>
          </a:xfrm>
          <a:prstGeom prst="rect">
            <a:avLst/>
          </a:prstGeom>
        </p:spPr>
        <p:txBody>
          <a:bodyPr wrap="square">
            <a:spAutoFit/>
          </a:bodyPr>
          <a:lstStyle/>
          <a:p>
            <a:r>
              <a:rPr lang="ja-JP" altLang="en-US" sz="2400" dirty="0"/>
              <a:t>マニュアルは作成しており、職員もその存在はわかっているが、「感染症」対応等スタッフ個々の対応にバラツキがあった。</a:t>
            </a:r>
          </a:p>
          <a:p>
            <a:r>
              <a:rPr lang="ja-JP" altLang="en-US" sz="2400" dirty="0"/>
              <a:t>いざという時にマニュアル通りに動けるか、適切な対応が可能かを確認する必要があると思った。</a:t>
            </a:r>
          </a:p>
        </p:txBody>
      </p:sp>
      <p:sp>
        <p:nvSpPr>
          <p:cNvPr id="15" name="正方形/長方形 14"/>
          <p:cNvSpPr/>
          <p:nvPr/>
        </p:nvSpPr>
        <p:spPr>
          <a:xfrm>
            <a:off x="1187623" y="4149080"/>
            <a:ext cx="7703553" cy="2088232"/>
          </a:xfrm>
          <a:prstGeom prst="rect">
            <a:avLst/>
          </a:prstGeom>
          <a:ln w="38100">
            <a:solidFill>
              <a:schemeClr val="accent5">
                <a:lumMod val="75000"/>
              </a:schemeClr>
            </a:solidFill>
          </a:ln>
        </p:spPr>
        <p:txBody>
          <a:bodyPr wrap="square">
            <a:spAutoFit/>
          </a:bodyPr>
          <a:lstStyle/>
          <a:p>
            <a:endParaRPr lang="en-US" altLang="ja-JP" sz="2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40</a:t>
            </a:fld>
            <a:endParaRPr kumimoji="1" lang="ja-JP" altLang="en-US"/>
          </a:p>
        </p:txBody>
      </p:sp>
      <p:sp>
        <p:nvSpPr>
          <p:cNvPr id="17" name="正方形/長方形 16"/>
          <p:cNvSpPr/>
          <p:nvPr/>
        </p:nvSpPr>
        <p:spPr>
          <a:xfrm>
            <a:off x="682949" y="793439"/>
            <a:ext cx="6889006" cy="461665"/>
          </a:xfrm>
          <a:prstGeom prst="rect">
            <a:avLst/>
          </a:prstGeom>
        </p:spPr>
        <p:txBody>
          <a:bodyPr wrap="square">
            <a:spAutoFit/>
          </a:bodyPr>
          <a:lstStyle/>
          <a:p>
            <a:endParaRPr lang="en-US" altLang="ja-JP" sz="2400" dirty="0"/>
          </a:p>
        </p:txBody>
      </p:sp>
      <p:pic>
        <p:nvPicPr>
          <p:cNvPr id="19" name="図 18">
            <a:extLst>
              <a:ext uri="{FF2B5EF4-FFF2-40B4-BE49-F238E27FC236}">
                <a16:creationId xmlns:a16="http://schemas.microsoft.com/office/drawing/2014/main" id="{19C58884-BEA5-4E76-BD60-656F80F94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57" y="2420888"/>
            <a:ext cx="1384642" cy="1137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図 20">
            <a:extLst>
              <a:ext uri="{FF2B5EF4-FFF2-40B4-BE49-F238E27FC236}">
                <a16:creationId xmlns:a16="http://schemas.microsoft.com/office/drawing/2014/main" id="{29F825EE-550D-46D4-90EA-5A49F1DD7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57" y="4005064"/>
            <a:ext cx="1369833" cy="113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矢印: 五方向 21">
            <a:extLst>
              <a:ext uri="{FF2B5EF4-FFF2-40B4-BE49-F238E27FC236}">
                <a16:creationId xmlns:a16="http://schemas.microsoft.com/office/drawing/2014/main" id="{8A7CF3DD-68CE-4D6F-98BE-94F863760A68}"/>
              </a:ext>
            </a:extLst>
          </p:cNvPr>
          <p:cNvSpPr/>
          <p:nvPr/>
        </p:nvSpPr>
        <p:spPr>
          <a:xfrm>
            <a:off x="325995" y="1272310"/>
            <a:ext cx="1222834" cy="932386"/>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mn-ea"/>
              </a:rPr>
              <a:t>項目</a:t>
            </a:r>
            <a:r>
              <a:rPr lang="en-US" altLang="ja-JP" sz="2000" dirty="0">
                <a:solidFill>
                  <a:schemeClr val="bg1"/>
                </a:solidFill>
                <a:latin typeface="+mn-ea"/>
              </a:rPr>
              <a:t>18</a:t>
            </a:r>
          </a:p>
          <a:p>
            <a:pPr algn="ctr"/>
            <a:r>
              <a:rPr lang="en-US" altLang="ja-JP" sz="2000" dirty="0">
                <a:solidFill>
                  <a:schemeClr val="bg1"/>
                </a:solidFill>
                <a:latin typeface="+mn-ea"/>
              </a:rPr>
              <a:t>P.36</a:t>
            </a:r>
          </a:p>
        </p:txBody>
      </p:sp>
      <p:sp>
        <p:nvSpPr>
          <p:cNvPr id="23" name="タイトル 1">
            <a:extLst>
              <a:ext uri="{FF2B5EF4-FFF2-40B4-BE49-F238E27FC236}">
                <a16:creationId xmlns:a16="http://schemas.microsoft.com/office/drawing/2014/main" id="{58049CCA-11D1-4F38-9452-4D7621EBFD00}"/>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評価の例④</a:t>
            </a:r>
          </a:p>
        </p:txBody>
      </p:sp>
      <p:sp>
        <p:nvSpPr>
          <p:cNvPr id="13" name="二等辺三角形 12">
            <a:extLst>
              <a:ext uri="{FF2B5EF4-FFF2-40B4-BE49-F238E27FC236}">
                <a16:creationId xmlns:a16="http://schemas.microsoft.com/office/drawing/2014/main" id="{32AEC91D-0053-49BC-8B14-91B7E20F341C}"/>
              </a:ext>
            </a:extLst>
          </p:cNvPr>
          <p:cNvSpPr/>
          <p:nvPr/>
        </p:nvSpPr>
        <p:spPr>
          <a:xfrm rot="10800000">
            <a:off x="800192" y="3636201"/>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EEAF5A1B-7DC2-459E-96B0-FF74DDB2D0B6}"/>
              </a:ext>
            </a:extLst>
          </p:cNvPr>
          <p:cNvSpPr/>
          <p:nvPr/>
        </p:nvSpPr>
        <p:spPr>
          <a:xfrm rot="10800000">
            <a:off x="800191" y="3824168"/>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2DF88AE1-ED66-4AE5-ADDC-AB1F6E3DA881}"/>
              </a:ext>
            </a:extLst>
          </p:cNvPr>
          <p:cNvSpPr/>
          <p:nvPr/>
        </p:nvSpPr>
        <p:spPr>
          <a:xfrm rot="10800000">
            <a:off x="800192" y="5211590"/>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a:extLst>
              <a:ext uri="{FF2B5EF4-FFF2-40B4-BE49-F238E27FC236}">
                <a16:creationId xmlns:a16="http://schemas.microsoft.com/office/drawing/2014/main" id="{7A655BF6-DDA4-4179-AC03-C8ADC34C56BB}"/>
              </a:ext>
            </a:extLst>
          </p:cNvPr>
          <p:cNvSpPr/>
          <p:nvPr/>
        </p:nvSpPr>
        <p:spPr>
          <a:xfrm rot="10800000">
            <a:off x="800191" y="5399557"/>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75A0FA1-FF47-4ECE-AC25-5DA19F44431B}"/>
              </a:ext>
            </a:extLst>
          </p:cNvPr>
          <p:cNvSpPr/>
          <p:nvPr/>
        </p:nvSpPr>
        <p:spPr>
          <a:xfrm>
            <a:off x="1835695" y="2621891"/>
            <a:ext cx="7014047" cy="1151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n-ea"/>
              </a:rPr>
              <a:t>評価の着眼点の</a:t>
            </a:r>
            <a:r>
              <a:rPr lang="en-US" altLang="ja-JP" sz="2400" dirty="0">
                <a:solidFill>
                  <a:schemeClr val="tx1"/>
                </a:solidFill>
                <a:latin typeface="+mn-ea"/>
              </a:rPr>
              <a:t>6</a:t>
            </a:r>
            <a:r>
              <a:rPr lang="ja-JP" altLang="en-US" sz="2400" dirty="0">
                <a:solidFill>
                  <a:schemeClr val="tx1"/>
                </a:solidFill>
                <a:latin typeface="+mn-ea"/>
              </a:rPr>
              <a:t>項目すべてにチェックなし</a:t>
            </a:r>
          </a:p>
          <a:p>
            <a:r>
              <a:rPr lang="ja-JP" altLang="en-US" sz="2400" dirty="0">
                <a:solidFill>
                  <a:schemeClr val="tx1"/>
                </a:solidFill>
                <a:latin typeface="+mn-ea"/>
              </a:rPr>
              <a:t>　　　　⇒「評価基準」の</a:t>
            </a:r>
            <a:r>
              <a:rPr lang="en-US" altLang="ja-JP" sz="2400" dirty="0">
                <a:solidFill>
                  <a:schemeClr val="tx1"/>
                </a:solidFill>
                <a:latin typeface="+mn-ea"/>
              </a:rPr>
              <a:t>2</a:t>
            </a:r>
            <a:r>
              <a:rPr lang="ja-JP" altLang="en-US" sz="2400" dirty="0">
                <a:solidFill>
                  <a:schemeClr val="tx1"/>
                </a:solidFill>
                <a:latin typeface="+mn-ea"/>
              </a:rPr>
              <a:t>を選択</a:t>
            </a:r>
          </a:p>
        </p:txBody>
      </p:sp>
    </p:spTree>
    <p:extLst>
      <p:ext uri="{BB962C8B-B14F-4D97-AF65-F5344CB8AC3E}">
        <p14:creationId xmlns:p14="http://schemas.microsoft.com/office/powerpoint/2010/main" val="3791117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41</a:t>
            </a:fld>
            <a:endParaRPr kumimoji="1" lang="ja-JP" altLang="en-US" dirty="0"/>
          </a:p>
        </p:txBody>
      </p:sp>
      <p:sp>
        <p:nvSpPr>
          <p:cNvPr id="3" name="コンテンツ プレースホルダー 2"/>
          <p:cNvSpPr>
            <a:spLocks noGrp="1"/>
          </p:cNvSpPr>
          <p:nvPr>
            <p:ph idx="4294967295"/>
          </p:nvPr>
        </p:nvSpPr>
        <p:spPr>
          <a:xfrm>
            <a:off x="1187624" y="1484313"/>
            <a:ext cx="7777162" cy="4824412"/>
          </a:xfrm>
          <a:ln w="38100">
            <a:solidFill>
              <a:schemeClr val="accent1">
                <a:lumMod val="75000"/>
              </a:schemeClr>
            </a:solidFill>
          </a:ln>
        </p:spPr>
        <p:txBody>
          <a:bodyPr lIns="360000" tIns="360000" rIns="360000" bIns="180000">
            <a:normAutofit/>
          </a:bodyPr>
          <a:lstStyle/>
          <a:p>
            <a:pPr marL="0" indent="0">
              <a:buNone/>
            </a:pPr>
            <a:endParaRPr lang="en-US" altLang="ja-JP" sz="4000" dirty="0">
              <a:solidFill>
                <a:srgbClr val="0070C0"/>
              </a:solidFill>
            </a:endParaRPr>
          </a:p>
          <a:p>
            <a:pPr marL="0" indent="0">
              <a:buNone/>
            </a:pPr>
            <a:endParaRPr lang="en-US" altLang="ja-JP" sz="1400" dirty="0"/>
          </a:p>
          <a:p>
            <a:pPr marL="0" indent="0">
              <a:buNone/>
            </a:pPr>
            <a:endParaRPr lang="en-US" altLang="ja-JP" sz="1050" dirty="0"/>
          </a:p>
          <a:p>
            <a:pPr marL="0" indent="0">
              <a:buNone/>
            </a:pPr>
            <a:endParaRPr lang="en-US" altLang="ja-JP" sz="3600" dirty="0"/>
          </a:p>
        </p:txBody>
      </p:sp>
      <p:sp>
        <p:nvSpPr>
          <p:cNvPr id="11" name="正方形/長方形 10"/>
          <p:cNvSpPr/>
          <p:nvPr/>
        </p:nvSpPr>
        <p:spPr>
          <a:xfrm>
            <a:off x="1969366" y="1866304"/>
            <a:ext cx="6851105" cy="3046988"/>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ü"/>
            </a:pPr>
            <a:r>
              <a:rPr lang="ja-JP" altLang="en-US" sz="2400" dirty="0"/>
              <a:t>スタッフと一緒に各マニュアルの内容を確認する機会を１か月に１回設ける。</a:t>
            </a:r>
          </a:p>
          <a:p>
            <a:pPr marL="342900" indent="-342900">
              <a:buClr>
                <a:schemeClr val="accent1">
                  <a:lumMod val="75000"/>
                </a:schemeClr>
              </a:buClr>
              <a:buFont typeface="Wingdings" panose="05000000000000000000" pitchFamily="2" charset="2"/>
              <a:buChar char="ü"/>
            </a:pPr>
            <a:r>
              <a:rPr lang="ja-JP" altLang="en-US" sz="2400" dirty="0"/>
              <a:t>災害マニュアルについては、決めた通りに動くことができるか、デモンストレーションを行う。</a:t>
            </a:r>
          </a:p>
          <a:p>
            <a:pPr marL="342900" indent="-342900">
              <a:buClr>
                <a:schemeClr val="accent1">
                  <a:lumMod val="75000"/>
                </a:schemeClr>
              </a:buClr>
              <a:buFont typeface="Wingdings" panose="05000000000000000000" pitchFamily="2" charset="2"/>
              <a:buChar char="ü"/>
            </a:pPr>
            <a:r>
              <a:rPr lang="ja-JP" altLang="en-US" sz="2400" dirty="0"/>
              <a:t>個人情報保護マニュアルについては、必要な書面の書き方や保管方法などについて具体的に確認する。</a:t>
            </a:r>
          </a:p>
          <a:p>
            <a:pPr marL="342900" indent="-342900">
              <a:buClr>
                <a:schemeClr val="accent1">
                  <a:lumMod val="75000"/>
                </a:schemeClr>
              </a:buClr>
              <a:buFont typeface="Wingdings" panose="05000000000000000000" pitchFamily="2" charset="2"/>
              <a:buChar char="ü"/>
            </a:pPr>
            <a:r>
              <a:rPr lang="ja-JP" altLang="en-US" sz="2400" dirty="0"/>
              <a:t>半年にひとつずつマニュアルの見直しを行う。</a:t>
            </a:r>
          </a:p>
        </p:txBody>
      </p:sp>
      <p:pic>
        <p:nvPicPr>
          <p:cNvPr id="7" name="図 6">
            <a:extLst>
              <a:ext uri="{FF2B5EF4-FFF2-40B4-BE49-F238E27FC236}">
                <a16:creationId xmlns:a16="http://schemas.microsoft.com/office/drawing/2014/main" id="{A08E29BF-56C7-4BFA-A918-CE8BB472D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1149725"/>
            <a:ext cx="1512167" cy="1199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タイトル 1">
            <a:extLst>
              <a:ext uri="{FF2B5EF4-FFF2-40B4-BE49-F238E27FC236}">
                <a16:creationId xmlns:a16="http://schemas.microsoft.com/office/drawing/2014/main" id="{E547555F-6161-4EC6-829F-9F2769A23A61}"/>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考えられる具体的な改善策④</a:t>
            </a:r>
          </a:p>
        </p:txBody>
      </p:sp>
    </p:spTree>
    <p:extLst>
      <p:ext uri="{BB962C8B-B14F-4D97-AF65-F5344CB8AC3E}">
        <p14:creationId xmlns:p14="http://schemas.microsoft.com/office/powerpoint/2010/main" val="2395134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71F8A7-D11C-4851-B075-999B58134A13}"/>
              </a:ext>
            </a:extLst>
          </p:cNvPr>
          <p:cNvSpPr/>
          <p:nvPr/>
        </p:nvSpPr>
        <p:spPr>
          <a:xfrm>
            <a:off x="1187623" y="2621891"/>
            <a:ext cx="7662120" cy="1151797"/>
          </a:xfrm>
          <a:prstGeom prst="rect">
            <a:avLst/>
          </a:prstGeom>
          <a:noFill/>
          <a:ln w="38100">
            <a:solidFill>
              <a:srgbClr val="69C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48829" y="1137330"/>
            <a:ext cx="7342348"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n w="0"/>
                <a:solidFill>
                  <a:schemeClr val="tx1"/>
                </a:solidFill>
                <a:effectLst>
                  <a:outerShdw blurRad="38100" dist="25400" dir="5400000" algn="ctr" rotWithShape="0">
                    <a:srgbClr val="6E747A">
                      <a:alpha val="43000"/>
                    </a:srgbClr>
                  </a:outerShdw>
                </a:effectLst>
              </a:rPr>
              <a:t>利用者の死後、事業所内でデスカンファレンス等を行い、提供したサービスや判断の妥当性等を振り返る機会を設けている</a:t>
            </a:r>
          </a:p>
        </p:txBody>
      </p:sp>
      <p:sp>
        <p:nvSpPr>
          <p:cNvPr id="11" name="正方形/長方形 10"/>
          <p:cNvSpPr/>
          <p:nvPr/>
        </p:nvSpPr>
        <p:spPr>
          <a:xfrm>
            <a:off x="1835695" y="4226312"/>
            <a:ext cx="7014048" cy="1938992"/>
          </a:xfrm>
          <a:prstGeom prst="rect">
            <a:avLst/>
          </a:prstGeom>
        </p:spPr>
        <p:txBody>
          <a:bodyPr wrap="square">
            <a:spAutoFit/>
          </a:bodyPr>
          <a:lstStyle/>
          <a:p>
            <a:r>
              <a:rPr lang="ja-JP" altLang="en-US" sz="2400" dirty="0"/>
              <a:t>グリーフケアとデスカンファがほとんど実施できていない。提供した看護が適切であったか振り返る機会をもたず、今後のケアに活かすことができていないと前から問題に思っていたことを再確認し、実行に移すべき根拠を得ることができた。</a:t>
            </a:r>
          </a:p>
        </p:txBody>
      </p:sp>
      <p:sp>
        <p:nvSpPr>
          <p:cNvPr id="15" name="正方形/長方形 14"/>
          <p:cNvSpPr/>
          <p:nvPr/>
        </p:nvSpPr>
        <p:spPr>
          <a:xfrm>
            <a:off x="1187623" y="4149080"/>
            <a:ext cx="7703553" cy="2088232"/>
          </a:xfrm>
          <a:prstGeom prst="rect">
            <a:avLst/>
          </a:prstGeom>
          <a:ln w="38100">
            <a:solidFill>
              <a:schemeClr val="accent5">
                <a:lumMod val="75000"/>
              </a:schemeClr>
            </a:solidFill>
          </a:ln>
        </p:spPr>
        <p:txBody>
          <a:bodyPr wrap="square">
            <a:spAutoFit/>
          </a:bodyPr>
          <a:lstStyle/>
          <a:p>
            <a:endParaRPr lang="en-US" altLang="ja-JP" sz="2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42</a:t>
            </a:fld>
            <a:endParaRPr kumimoji="1" lang="ja-JP" altLang="en-US"/>
          </a:p>
        </p:txBody>
      </p:sp>
      <p:sp>
        <p:nvSpPr>
          <p:cNvPr id="17" name="正方形/長方形 16"/>
          <p:cNvSpPr/>
          <p:nvPr/>
        </p:nvSpPr>
        <p:spPr>
          <a:xfrm>
            <a:off x="682949" y="793439"/>
            <a:ext cx="6889006" cy="461665"/>
          </a:xfrm>
          <a:prstGeom prst="rect">
            <a:avLst/>
          </a:prstGeom>
        </p:spPr>
        <p:txBody>
          <a:bodyPr wrap="square">
            <a:spAutoFit/>
          </a:bodyPr>
          <a:lstStyle/>
          <a:p>
            <a:endParaRPr lang="en-US" altLang="ja-JP" sz="2400" dirty="0"/>
          </a:p>
        </p:txBody>
      </p:sp>
      <p:pic>
        <p:nvPicPr>
          <p:cNvPr id="19" name="図 18">
            <a:extLst>
              <a:ext uri="{FF2B5EF4-FFF2-40B4-BE49-F238E27FC236}">
                <a16:creationId xmlns:a16="http://schemas.microsoft.com/office/drawing/2014/main" id="{19C58884-BEA5-4E76-BD60-656F80F94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57" y="2420888"/>
            <a:ext cx="1384642" cy="1137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図 20">
            <a:extLst>
              <a:ext uri="{FF2B5EF4-FFF2-40B4-BE49-F238E27FC236}">
                <a16:creationId xmlns:a16="http://schemas.microsoft.com/office/drawing/2014/main" id="{29F825EE-550D-46D4-90EA-5A49F1DD7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57" y="4005064"/>
            <a:ext cx="1369833" cy="113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矢印: 五方向 21">
            <a:extLst>
              <a:ext uri="{FF2B5EF4-FFF2-40B4-BE49-F238E27FC236}">
                <a16:creationId xmlns:a16="http://schemas.microsoft.com/office/drawing/2014/main" id="{8A7CF3DD-68CE-4D6F-98BE-94F863760A68}"/>
              </a:ext>
            </a:extLst>
          </p:cNvPr>
          <p:cNvSpPr/>
          <p:nvPr/>
        </p:nvSpPr>
        <p:spPr>
          <a:xfrm>
            <a:off x="325995" y="1272310"/>
            <a:ext cx="1222834" cy="932386"/>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mn-ea"/>
              </a:rPr>
              <a:t>項目</a:t>
            </a:r>
            <a:r>
              <a:rPr lang="en-US" altLang="ja-JP" sz="2000" dirty="0">
                <a:solidFill>
                  <a:schemeClr val="bg1"/>
                </a:solidFill>
                <a:latin typeface="+mn-ea"/>
              </a:rPr>
              <a:t>28</a:t>
            </a:r>
          </a:p>
          <a:p>
            <a:pPr algn="ctr"/>
            <a:r>
              <a:rPr lang="en-US" altLang="ja-JP" sz="2000" dirty="0">
                <a:solidFill>
                  <a:schemeClr val="bg1"/>
                </a:solidFill>
                <a:latin typeface="+mn-ea"/>
              </a:rPr>
              <a:t>P.50</a:t>
            </a:r>
          </a:p>
        </p:txBody>
      </p:sp>
      <p:sp>
        <p:nvSpPr>
          <p:cNvPr id="23" name="タイトル 1">
            <a:extLst>
              <a:ext uri="{FF2B5EF4-FFF2-40B4-BE49-F238E27FC236}">
                <a16:creationId xmlns:a16="http://schemas.microsoft.com/office/drawing/2014/main" id="{58049CCA-11D1-4F38-9452-4D7621EBFD00}"/>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評価の例⑤</a:t>
            </a:r>
          </a:p>
        </p:txBody>
      </p:sp>
      <p:sp>
        <p:nvSpPr>
          <p:cNvPr id="13" name="二等辺三角形 12">
            <a:extLst>
              <a:ext uri="{FF2B5EF4-FFF2-40B4-BE49-F238E27FC236}">
                <a16:creationId xmlns:a16="http://schemas.microsoft.com/office/drawing/2014/main" id="{32AEC91D-0053-49BC-8B14-91B7E20F341C}"/>
              </a:ext>
            </a:extLst>
          </p:cNvPr>
          <p:cNvSpPr/>
          <p:nvPr/>
        </p:nvSpPr>
        <p:spPr>
          <a:xfrm rot="10800000">
            <a:off x="800192" y="3636201"/>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EEAF5A1B-7DC2-459E-96B0-FF74DDB2D0B6}"/>
              </a:ext>
            </a:extLst>
          </p:cNvPr>
          <p:cNvSpPr/>
          <p:nvPr/>
        </p:nvSpPr>
        <p:spPr>
          <a:xfrm rot="10800000">
            <a:off x="800191" y="3824168"/>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2DF88AE1-ED66-4AE5-ADDC-AB1F6E3DA881}"/>
              </a:ext>
            </a:extLst>
          </p:cNvPr>
          <p:cNvSpPr/>
          <p:nvPr/>
        </p:nvSpPr>
        <p:spPr>
          <a:xfrm rot="10800000">
            <a:off x="800192" y="5211590"/>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a:extLst>
              <a:ext uri="{FF2B5EF4-FFF2-40B4-BE49-F238E27FC236}">
                <a16:creationId xmlns:a16="http://schemas.microsoft.com/office/drawing/2014/main" id="{7A655BF6-DDA4-4179-AC03-C8ADC34C56BB}"/>
              </a:ext>
            </a:extLst>
          </p:cNvPr>
          <p:cNvSpPr/>
          <p:nvPr/>
        </p:nvSpPr>
        <p:spPr>
          <a:xfrm rot="10800000">
            <a:off x="800191" y="5399557"/>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75A0FA1-FF47-4ECE-AC25-5DA19F44431B}"/>
              </a:ext>
            </a:extLst>
          </p:cNvPr>
          <p:cNvSpPr/>
          <p:nvPr/>
        </p:nvSpPr>
        <p:spPr>
          <a:xfrm>
            <a:off x="1835695" y="2621891"/>
            <a:ext cx="7014047" cy="1151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n-ea"/>
              </a:rPr>
              <a:t>評価の着眼点の</a:t>
            </a:r>
            <a:r>
              <a:rPr lang="en-US" altLang="ja-JP" sz="2400" dirty="0">
                <a:solidFill>
                  <a:schemeClr val="tx1"/>
                </a:solidFill>
                <a:latin typeface="+mn-ea"/>
              </a:rPr>
              <a:t>2</a:t>
            </a:r>
            <a:r>
              <a:rPr lang="ja-JP" altLang="en-US" sz="2400" dirty="0">
                <a:solidFill>
                  <a:schemeClr val="tx1"/>
                </a:solidFill>
                <a:latin typeface="+mn-ea"/>
              </a:rPr>
              <a:t>項目すべてにチェックなし</a:t>
            </a:r>
          </a:p>
          <a:p>
            <a:r>
              <a:rPr lang="ja-JP" altLang="en-US" sz="2400" dirty="0">
                <a:solidFill>
                  <a:schemeClr val="tx1"/>
                </a:solidFill>
                <a:latin typeface="+mn-ea"/>
              </a:rPr>
              <a:t>　　　　⇒「評価基準」の１を選択</a:t>
            </a:r>
          </a:p>
        </p:txBody>
      </p:sp>
    </p:spTree>
    <p:extLst>
      <p:ext uri="{BB962C8B-B14F-4D97-AF65-F5344CB8AC3E}">
        <p14:creationId xmlns:p14="http://schemas.microsoft.com/office/powerpoint/2010/main" val="1839390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43</a:t>
            </a:fld>
            <a:endParaRPr kumimoji="1" lang="ja-JP" altLang="en-US" dirty="0"/>
          </a:p>
        </p:txBody>
      </p:sp>
      <p:sp>
        <p:nvSpPr>
          <p:cNvPr id="3" name="コンテンツ プレースホルダー 2"/>
          <p:cNvSpPr>
            <a:spLocks noGrp="1"/>
          </p:cNvSpPr>
          <p:nvPr>
            <p:ph idx="4294967295"/>
          </p:nvPr>
        </p:nvSpPr>
        <p:spPr>
          <a:xfrm>
            <a:off x="1187624" y="1412776"/>
            <a:ext cx="7777162" cy="5041031"/>
          </a:xfrm>
          <a:ln w="38100">
            <a:solidFill>
              <a:schemeClr val="accent1">
                <a:lumMod val="75000"/>
              </a:schemeClr>
            </a:solidFill>
          </a:ln>
        </p:spPr>
        <p:txBody>
          <a:bodyPr lIns="360000" tIns="360000" rIns="360000" bIns="180000">
            <a:normAutofit/>
          </a:bodyPr>
          <a:lstStyle/>
          <a:p>
            <a:pPr marL="0" indent="0">
              <a:buNone/>
            </a:pPr>
            <a:endParaRPr lang="en-US" altLang="ja-JP" sz="4000" dirty="0">
              <a:solidFill>
                <a:srgbClr val="0070C0"/>
              </a:solidFill>
            </a:endParaRPr>
          </a:p>
          <a:p>
            <a:pPr marL="0" indent="0">
              <a:buNone/>
            </a:pPr>
            <a:endParaRPr lang="en-US" altLang="ja-JP" sz="1400" dirty="0"/>
          </a:p>
          <a:p>
            <a:pPr marL="0" indent="0">
              <a:buNone/>
            </a:pPr>
            <a:endParaRPr lang="en-US" altLang="ja-JP" sz="1050" dirty="0"/>
          </a:p>
          <a:p>
            <a:pPr marL="0" indent="0">
              <a:buNone/>
            </a:pPr>
            <a:endParaRPr lang="en-US" altLang="ja-JP" sz="3600" dirty="0"/>
          </a:p>
        </p:txBody>
      </p:sp>
      <p:sp>
        <p:nvSpPr>
          <p:cNvPr id="11" name="正方形/長方形 10"/>
          <p:cNvSpPr/>
          <p:nvPr/>
        </p:nvSpPr>
        <p:spPr>
          <a:xfrm>
            <a:off x="1969366" y="1484784"/>
            <a:ext cx="6995122" cy="4893647"/>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ü"/>
            </a:pPr>
            <a:r>
              <a:rPr lang="ja-JP" altLang="en-US" sz="2400" dirty="0">
                <a:latin typeface="+mn-ea"/>
              </a:rPr>
              <a:t>利用者の看取りを実施した場合は、死後</a:t>
            </a:r>
            <a:r>
              <a:rPr lang="en-US" altLang="ja-JP" sz="2400" dirty="0">
                <a:latin typeface="+mn-ea"/>
              </a:rPr>
              <a:t>1</a:t>
            </a:r>
            <a:r>
              <a:rPr lang="ja-JP" altLang="en-US" sz="2400" dirty="0">
                <a:latin typeface="+mn-ea"/>
              </a:rPr>
              <a:t>週間を目処にお悔やみの訪問を行い、グリーフケアを実施する。</a:t>
            </a:r>
          </a:p>
          <a:p>
            <a:pPr marL="342900" indent="-342900">
              <a:buClr>
                <a:schemeClr val="accent1">
                  <a:lumMod val="75000"/>
                </a:schemeClr>
              </a:buClr>
              <a:buFont typeface="Wingdings" panose="05000000000000000000" pitchFamily="2" charset="2"/>
              <a:buChar char="ü"/>
            </a:pPr>
            <a:r>
              <a:rPr lang="ja-JP" altLang="en-US" sz="2400" dirty="0">
                <a:latin typeface="+mn-ea"/>
              </a:rPr>
              <a:t>グリーフケアに関する勉強会を行い、留意点や実施する内容を整理してマニュアルを作成する。</a:t>
            </a:r>
          </a:p>
          <a:p>
            <a:pPr marL="342900" indent="-342900">
              <a:buClr>
                <a:schemeClr val="accent1">
                  <a:lumMod val="75000"/>
                </a:schemeClr>
              </a:buClr>
              <a:buFont typeface="Wingdings" panose="05000000000000000000" pitchFamily="2" charset="2"/>
              <a:buChar char="ü"/>
            </a:pPr>
            <a:r>
              <a:rPr lang="ja-JP" altLang="en-US" sz="2400" dirty="0">
                <a:latin typeface="+mn-ea"/>
              </a:rPr>
              <a:t>デスカンファレンスを利用者の死後１か月以内に行う。その際、可能な範囲で医師・ケアマネジャー・ヘルパーなど利用者に関わった他職種にも参加してもらう。</a:t>
            </a:r>
          </a:p>
          <a:p>
            <a:pPr marL="342900" indent="-342900">
              <a:buClr>
                <a:schemeClr val="accent1">
                  <a:lumMod val="75000"/>
                </a:schemeClr>
              </a:buClr>
              <a:buFont typeface="Wingdings" panose="05000000000000000000" pitchFamily="2" charset="2"/>
              <a:buChar char="ü"/>
            </a:pPr>
            <a:r>
              <a:rPr lang="ja-JP" altLang="en-US" sz="2400" dirty="0">
                <a:latin typeface="+mn-ea"/>
              </a:rPr>
              <a:t>デスカンファレンスには、アセスメント・実施したケア・看取りの説明・エンゼルケア・利用者満足度等それぞれについて振り返りを行う。</a:t>
            </a:r>
          </a:p>
          <a:p>
            <a:pPr marL="342900" indent="-342900">
              <a:buClr>
                <a:schemeClr val="accent1">
                  <a:lumMod val="75000"/>
                </a:schemeClr>
              </a:buClr>
              <a:buFont typeface="Wingdings" panose="05000000000000000000" pitchFamily="2" charset="2"/>
              <a:buChar char="ü"/>
            </a:pPr>
            <a:r>
              <a:rPr lang="ja-JP" altLang="en-US" sz="2400" dirty="0">
                <a:latin typeface="+mn-ea"/>
              </a:rPr>
              <a:t>必要な場合は、継続的なグリーフサポートを行う</a:t>
            </a:r>
          </a:p>
        </p:txBody>
      </p:sp>
      <p:pic>
        <p:nvPicPr>
          <p:cNvPr id="7" name="図 6">
            <a:extLst>
              <a:ext uri="{FF2B5EF4-FFF2-40B4-BE49-F238E27FC236}">
                <a16:creationId xmlns:a16="http://schemas.microsoft.com/office/drawing/2014/main" id="{A08E29BF-56C7-4BFA-A918-CE8BB472D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1149725"/>
            <a:ext cx="1512167" cy="1199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タイトル 1">
            <a:extLst>
              <a:ext uri="{FF2B5EF4-FFF2-40B4-BE49-F238E27FC236}">
                <a16:creationId xmlns:a16="http://schemas.microsoft.com/office/drawing/2014/main" id="{E547555F-6161-4EC6-829F-9F2769A23A61}"/>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考えられる具体的な改善策⑤</a:t>
            </a:r>
          </a:p>
        </p:txBody>
      </p:sp>
    </p:spTree>
    <p:extLst>
      <p:ext uri="{BB962C8B-B14F-4D97-AF65-F5344CB8AC3E}">
        <p14:creationId xmlns:p14="http://schemas.microsoft.com/office/powerpoint/2010/main" val="2462532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71F8A7-D11C-4851-B075-999B58134A13}"/>
              </a:ext>
            </a:extLst>
          </p:cNvPr>
          <p:cNvSpPr/>
          <p:nvPr/>
        </p:nvSpPr>
        <p:spPr>
          <a:xfrm>
            <a:off x="1187623" y="2621891"/>
            <a:ext cx="7662120" cy="1151797"/>
          </a:xfrm>
          <a:prstGeom prst="rect">
            <a:avLst/>
          </a:prstGeom>
          <a:noFill/>
          <a:ln w="38100">
            <a:solidFill>
              <a:srgbClr val="69C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48829" y="1210940"/>
            <a:ext cx="7342348" cy="101566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000" dirty="0">
                <a:ln w="0"/>
                <a:solidFill>
                  <a:schemeClr val="tx1"/>
                </a:solidFill>
                <a:effectLst>
                  <a:outerShdw blurRad="38100" dist="25400" dir="5400000" algn="ctr" rotWithShape="0">
                    <a:srgbClr val="6E747A">
                      <a:alpha val="43000"/>
                    </a:srgbClr>
                  </a:outerShdw>
                </a:effectLst>
              </a:rPr>
              <a:t>自治体における地域包括ケアシステムの構築にかかる方針や計画を理解し、関連する会議・事業等への積極的な参画を通じて、地域包括ケアシステムの構築に貢献している</a:t>
            </a:r>
          </a:p>
        </p:txBody>
      </p:sp>
      <p:sp>
        <p:nvSpPr>
          <p:cNvPr id="11" name="正方形/長方形 10"/>
          <p:cNvSpPr/>
          <p:nvPr/>
        </p:nvSpPr>
        <p:spPr>
          <a:xfrm>
            <a:off x="1835695" y="4226312"/>
            <a:ext cx="7014048" cy="830997"/>
          </a:xfrm>
          <a:prstGeom prst="rect">
            <a:avLst/>
          </a:prstGeom>
        </p:spPr>
        <p:txBody>
          <a:bodyPr wrap="square">
            <a:spAutoFit/>
          </a:bodyPr>
          <a:lstStyle/>
          <a:p>
            <a:r>
              <a:rPr lang="ja-JP" altLang="en-US" sz="2400" dirty="0"/>
              <a:t>地域包括ケアシステムの構築について理解するだけでなく、参画が必要であることがわかった。</a:t>
            </a:r>
          </a:p>
        </p:txBody>
      </p:sp>
      <p:sp>
        <p:nvSpPr>
          <p:cNvPr id="15" name="正方形/長方形 14"/>
          <p:cNvSpPr/>
          <p:nvPr/>
        </p:nvSpPr>
        <p:spPr>
          <a:xfrm>
            <a:off x="1187623" y="4149080"/>
            <a:ext cx="7703553" cy="2088232"/>
          </a:xfrm>
          <a:prstGeom prst="rect">
            <a:avLst/>
          </a:prstGeom>
          <a:ln w="38100">
            <a:solidFill>
              <a:schemeClr val="accent5">
                <a:lumMod val="75000"/>
              </a:schemeClr>
            </a:solidFill>
          </a:ln>
        </p:spPr>
        <p:txBody>
          <a:bodyPr wrap="square">
            <a:spAutoFit/>
          </a:bodyPr>
          <a:lstStyle/>
          <a:p>
            <a:endParaRPr lang="en-US" altLang="ja-JP" sz="2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44</a:t>
            </a:fld>
            <a:endParaRPr kumimoji="1" lang="ja-JP" altLang="en-US"/>
          </a:p>
        </p:txBody>
      </p:sp>
      <p:sp>
        <p:nvSpPr>
          <p:cNvPr id="17" name="正方形/長方形 16"/>
          <p:cNvSpPr/>
          <p:nvPr/>
        </p:nvSpPr>
        <p:spPr>
          <a:xfrm>
            <a:off x="682949" y="793439"/>
            <a:ext cx="6889006" cy="461665"/>
          </a:xfrm>
          <a:prstGeom prst="rect">
            <a:avLst/>
          </a:prstGeom>
        </p:spPr>
        <p:txBody>
          <a:bodyPr wrap="square">
            <a:spAutoFit/>
          </a:bodyPr>
          <a:lstStyle/>
          <a:p>
            <a:endParaRPr lang="en-US" altLang="ja-JP" sz="2400" dirty="0"/>
          </a:p>
        </p:txBody>
      </p:sp>
      <p:pic>
        <p:nvPicPr>
          <p:cNvPr id="19" name="図 18">
            <a:extLst>
              <a:ext uri="{FF2B5EF4-FFF2-40B4-BE49-F238E27FC236}">
                <a16:creationId xmlns:a16="http://schemas.microsoft.com/office/drawing/2014/main" id="{19C58884-BEA5-4E76-BD60-656F80F94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57" y="2420888"/>
            <a:ext cx="1384642" cy="1137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図 20">
            <a:extLst>
              <a:ext uri="{FF2B5EF4-FFF2-40B4-BE49-F238E27FC236}">
                <a16:creationId xmlns:a16="http://schemas.microsoft.com/office/drawing/2014/main" id="{29F825EE-550D-46D4-90EA-5A49F1DD7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57" y="4005064"/>
            <a:ext cx="1369833" cy="113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矢印: 五方向 21">
            <a:extLst>
              <a:ext uri="{FF2B5EF4-FFF2-40B4-BE49-F238E27FC236}">
                <a16:creationId xmlns:a16="http://schemas.microsoft.com/office/drawing/2014/main" id="{8A7CF3DD-68CE-4D6F-98BE-94F863760A68}"/>
              </a:ext>
            </a:extLst>
          </p:cNvPr>
          <p:cNvSpPr/>
          <p:nvPr/>
        </p:nvSpPr>
        <p:spPr>
          <a:xfrm>
            <a:off x="325995" y="1272310"/>
            <a:ext cx="1222834" cy="932386"/>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bg1"/>
                </a:solidFill>
                <a:latin typeface="+mn-ea"/>
              </a:rPr>
              <a:t>項目</a:t>
            </a:r>
            <a:r>
              <a:rPr lang="en-US" altLang="ja-JP" sz="2000" dirty="0">
                <a:solidFill>
                  <a:schemeClr val="bg1"/>
                </a:solidFill>
                <a:latin typeface="+mn-ea"/>
              </a:rPr>
              <a:t>40</a:t>
            </a:r>
          </a:p>
          <a:p>
            <a:pPr algn="ctr"/>
            <a:r>
              <a:rPr lang="en-US" altLang="ja-JP" sz="2000" dirty="0">
                <a:solidFill>
                  <a:schemeClr val="bg1"/>
                </a:solidFill>
                <a:latin typeface="+mn-ea"/>
              </a:rPr>
              <a:t>P.67</a:t>
            </a:r>
          </a:p>
        </p:txBody>
      </p:sp>
      <p:sp>
        <p:nvSpPr>
          <p:cNvPr id="23" name="タイトル 1">
            <a:extLst>
              <a:ext uri="{FF2B5EF4-FFF2-40B4-BE49-F238E27FC236}">
                <a16:creationId xmlns:a16="http://schemas.microsoft.com/office/drawing/2014/main" id="{58049CCA-11D1-4F38-9452-4D7621EBFD00}"/>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評価の例⑥</a:t>
            </a:r>
          </a:p>
        </p:txBody>
      </p:sp>
      <p:sp>
        <p:nvSpPr>
          <p:cNvPr id="13" name="二等辺三角形 12">
            <a:extLst>
              <a:ext uri="{FF2B5EF4-FFF2-40B4-BE49-F238E27FC236}">
                <a16:creationId xmlns:a16="http://schemas.microsoft.com/office/drawing/2014/main" id="{32AEC91D-0053-49BC-8B14-91B7E20F341C}"/>
              </a:ext>
            </a:extLst>
          </p:cNvPr>
          <p:cNvSpPr/>
          <p:nvPr/>
        </p:nvSpPr>
        <p:spPr>
          <a:xfrm rot="10800000">
            <a:off x="800192" y="3636201"/>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EEAF5A1B-7DC2-459E-96B0-FF74DDB2D0B6}"/>
              </a:ext>
            </a:extLst>
          </p:cNvPr>
          <p:cNvSpPr/>
          <p:nvPr/>
        </p:nvSpPr>
        <p:spPr>
          <a:xfrm rot="10800000">
            <a:off x="800191" y="3824168"/>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2DF88AE1-ED66-4AE5-ADDC-AB1F6E3DA881}"/>
              </a:ext>
            </a:extLst>
          </p:cNvPr>
          <p:cNvSpPr/>
          <p:nvPr/>
        </p:nvSpPr>
        <p:spPr>
          <a:xfrm rot="10800000">
            <a:off x="800192" y="5211590"/>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a:extLst>
              <a:ext uri="{FF2B5EF4-FFF2-40B4-BE49-F238E27FC236}">
                <a16:creationId xmlns:a16="http://schemas.microsoft.com/office/drawing/2014/main" id="{7A655BF6-DDA4-4179-AC03-C8ADC34C56BB}"/>
              </a:ext>
            </a:extLst>
          </p:cNvPr>
          <p:cNvSpPr/>
          <p:nvPr/>
        </p:nvSpPr>
        <p:spPr>
          <a:xfrm rot="10800000">
            <a:off x="800191" y="5399557"/>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75A0FA1-FF47-4ECE-AC25-5DA19F44431B}"/>
              </a:ext>
            </a:extLst>
          </p:cNvPr>
          <p:cNvSpPr/>
          <p:nvPr/>
        </p:nvSpPr>
        <p:spPr>
          <a:xfrm>
            <a:off x="1835695" y="2621891"/>
            <a:ext cx="7014047" cy="1151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j-ea"/>
                <a:ea typeface="+mj-ea"/>
              </a:rPr>
              <a:t>評価の着眼点の</a:t>
            </a:r>
            <a:r>
              <a:rPr lang="en-US" altLang="ja-JP" sz="2400" dirty="0">
                <a:solidFill>
                  <a:schemeClr val="tx1"/>
                </a:solidFill>
                <a:latin typeface="+mj-ea"/>
                <a:ea typeface="+mj-ea"/>
              </a:rPr>
              <a:t>6</a:t>
            </a:r>
            <a:r>
              <a:rPr lang="ja-JP" altLang="en-US" sz="2400" dirty="0">
                <a:solidFill>
                  <a:schemeClr val="tx1"/>
                </a:solidFill>
                <a:latin typeface="+mj-ea"/>
                <a:ea typeface="+mj-ea"/>
              </a:rPr>
              <a:t>項目中、上</a:t>
            </a:r>
            <a:r>
              <a:rPr lang="en-US" altLang="ja-JP" sz="2400" dirty="0">
                <a:solidFill>
                  <a:schemeClr val="tx1"/>
                </a:solidFill>
                <a:latin typeface="+mj-ea"/>
                <a:ea typeface="+mj-ea"/>
              </a:rPr>
              <a:t>2</a:t>
            </a:r>
            <a:r>
              <a:rPr lang="ja-JP" altLang="en-US" sz="2400" dirty="0">
                <a:solidFill>
                  <a:schemeClr val="tx1"/>
                </a:solidFill>
                <a:latin typeface="+mj-ea"/>
                <a:ea typeface="+mj-ea"/>
              </a:rPr>
              <a:t>項目のみチェック</a:t>
            </a:r>
          </a:p>
          <a:p>
            <a:r>
              <a:rPr lang="ja-JP" altLang="en-US" sz="2400" dirty="0">
                <a:solidFill>
                  <a:schemeClr val="tx1"/>
                </a:solidFill>
                <a:latin typeface="+mj-ea"/>
                <a:ea typeface="+mj-ea"/>
              </a:rPr>
              <a:t>　　　　⇒「評価基準」の</a:t>
            </a:r>
            <a:r>
              <a:rPr lang="en-US" altLang="ja-JP" sz="2400" dirty="0">
                <a:solidFill>
                  <a:schemeClr val="tx1"/>
                </a:solidFill>
                <a:latin typeface="+mj-ea"/>
                <a:ea typeface="+mj-ea"/>
              </a:rPr>
              <a:t>2</a:t>
            </a:r>
            <a:r>
              <a:rPr lang="ja-JP" altLang="en-US" sz="2400" dirty="0">
                <a:solidFill>
                  <a:schemeClr val="tx1"/>
                </a:solidFill>
                <a:latin typeface="+mj-ea"/>
                <a:ea typeface="+mj-ea"/>
              </a:rPr>
              <a:t>を選択</a:t>
            </a:r>
          </a:p>
        </p:txBody>
      </p:sp>
    </p:spTree>
    <p:extLst>
      <p:ext uri="{BB962C8B-B14F-4D97-AF65-F5344CB8AC3E}">
        <p14:creationId xmlns:p14="http://schemas.microsoft.com/office/powerpoint/2010/main" val="3937098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45</a:t>
            </a:fld>
            <a:endParaRPr kumimoji="1" lang="ja-JP" altLang="en-US" dirty="0"/>
          </a:p>
        </p:txBody>
      </p:sp>
      <p:sp>
        <p:nvSpPr>
          <p:cNvPr id="3" name="コンテンツ プレースホルダー 2"/>
          <p:cNvSpPr>
            <a:spLocks noGrp="1"/>
          </p:cNvSpPr>
          <p:nvPr>
            <p:ph idx="4294967295"/>
          </p:nvPr>
        </p:nvSpPr>
        <p:spPr>
          <a:xfrm>
            <a:off x="1187624" y="1484784"/>
            <a:ext cx="7777162" cy="4896743"/>
          </a:xfrm>
          <a:ln w="38100">
            <a:solidFill>
              <a:schemeClr val="accent1">
                <a:lumMod val="75000"/>
              </a:schemeClr>
            </a:solidFill>
          </a:ln>
        </p:spPr>
        <p:txBody>
          <a:bodyPr lIns="360000" tIns="360000" rIns="360000" bIns="180000">
            <a:normAutofit/>
          </a:bodyPr>
          <a:lstStyle/>
          <a:p>
            <a:pPr marL="0" indent="0">
              <a:buNone/>
            </a:pPr>
            <a:endParaRPr lang="en-US" altLang="ja-JP" sz="4000" dirty="0">
              <a:solidFill>
                <a:srgbClr val="0070C0"/>
              </a:solidFill>
            </a:endParaRPr>
          </a:p>
          <a:p>
            <a:pPr marL="0" indent="0">
              <a:buNone/>
            </a:pPr>
            <a:endParaRPr lang="en-US" altLang="ja-JP" sz="1400" dirty="0"/>
          </a:p>
          <a:p>
            <a:pPr marL="0" indent="0">
              <a:buNone/>
            </a:pPr>
            <a:endParaRPr lang="en-US" altLang="ja-JP" sz="1050" dirty="0"/>
          </a:p>
          <a:p>
            <a:pPr marL="0" indent="0">
              <a:buNone/>
            </a:pPr>
            <a:endParaRPr lang="en-US" altLang="ja-JP" sz="3600" dirty="0"/>
          </a:p>
        </p:txBody>
      </p:sp>
      <p:sp>
        <p:nvSpPr>
          <p:cNvPr id="11" name="正方形/長方形 10"/>
          <p:cNvSpPr/>
          <p:nvPr/>
        </p:nvSpPr>
        <p:spPr>
          <a:xfrm>
            <a:off x="1907704" y="1628800"/>
            <a:ext cx="6995122" cy="4524315"/>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ü"/>
            </a:pPr>
            <a:r>
              <a:rPr lang="ja-JP" altLang="en-US" sz="2400" dirty="0"/>
              <a:t>職員全員で以下の勉強会やグループワークを行う。</a:t>
            </a:r>
          </a:p>
          <a:p>
            <a:pPr marL="800100" lvl="1" indent="-342900">
              <a:buClr>
                <a:schemeClr val="accent1">
                  <a:lumMod val="75000"/>
                </a:schemeClr>
              </a:buClr>
              <a:buFont typeface="Arial" panose="020B0604020202020204" pitchFamily="34" charset="0"/>
              <a:buChar char="•"/>
            </a:pPr>
            <a:r>
              <a:rPr lang="ja-JP" altLang="en-US" sz="2400" dirty="0"/>
              <a:t>地域包括ケアシステムの概要</a:t>
            </a:r>
          </a:p>
          <a:p>
            <a:pPr marL="800100" lvl="1" indent="-342900">
              <a:buClr>
                <a:schemeClr val="accent1">
                  <a:lumMod val="75000"/>
                </a:schemeClr>
              </a:buClr>
              <a:buFont typeface="Arial" panose="020B0604020202020204" pitchFamily="34" charset="0"/>
              <a:buChar char="•"/>
            </a:pPr>
            <a:r>
              <a:rPr lang="ja-JP" altLang="en-US" sz="2400" dirty="0"/>
              <a:t>自地域における地域特性や地域包括ケアシステムの理解</a:t>
            </a:r>
          </a:p>
          <a:p>
            <a:pPr marL="800100" lvl="1" indent="-342900">
              <a:buClr>
                <a:schemeClr val="accent1">
                  <a:lumMod val="75000"/>
                </a:schemeClr>
              </a:buClr>
              <a:buFont typeface="Arial" panose="020B0604020202020204" pitchFamily="34" charset="0"/>
              <a:buChar char="•"/>
            </a:pPr>
            <a:r>
              <a:rPr lang="ja-JP" altLang="en-US" sz="2400" dirty="0"/>
              <a:t>地域包括ケアシステムにおける訪問看護の役割と実践すべき内容　　　　など</a:t>
            </a:r>
          </a:p>
          <a:p>
            <a:pPr marL="342900" indent="-342900">
              <a:buClr>
                <a:schemeClr val="accent1">
                  <a:lumMod val="75000"/>
                </a:schemeClr>
              </a:buClr>
              <a:buFont typeface="Wingdings" panose="05000000000000000000" pitchFamily="2" charset="2"/>
              <a:buChar char="ü"/>
            </a:pPr>
            <a:r>
              <a:rPr lang="ja-JP" altLang="en-US" sz="2400" dirty="0"/>
              <a:t>地域ケア会議等、地域における会議の種類や内容について理解し、参加する必要性を事業所内で話し合う時間をつくる。</a:t>
            </a:r>
          </a:p>
          <a:p>
            <a:pPr marL="342900" indent="-342900">
              <a:buClr>
                <a:schemeClr val="accent1">
                  <a:lumMod val="75000"/>
                </a:schemeClr>
              </a:buClr>
              <a:buFont typeface="Wingdings" panose="05000000000000000000" pitchFamily="2" charset="2"/>
              <a:buChar char="ü"/>
            </a:pPr>
            <a:r>
              <a:rPr lang="ja-JP" altLang="en-US" sz="2400" dirty="0"/>
              <a:t>管理者だけでなくスタッフも一緒に地域ケア会議に参加し、訪問看護に関する情報提供や様々な提案をする。</a:t>
            </a:r>
          </a:p>
        </p:txBody>
      </p:sp>
      <p:pic>
        <p:nvPicPr>
          <p:cNvPr id="7" name="図 6">
            <a:extLst>
              <a:ext uri="{FF2B5EF4-FFF2-40B4-BE49-F238E27FC236}">
                <a16:creationId xmlns:a16="http://schemas.microsoft.com/office/drawing/2014/main" id="{A08E29BF-56C7-4BFA-A918-CE8BB472D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1149725"/>
            <a:ext cx="1512167" cy="1199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タイトル 1">
            <a:extLst>
              <a:ext uri="{FF2B5EF4-FFF2-40B4-BE49-F238E27FC236}">
                <a16:creationId xmlns:a16="http://schemas.microsoft.com/office/drawing/2014/main" id="{E547555F-6161-4EC6-829F-9F2769A23A61}"/>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考えられる具体的な改善策⑥</a:t>
            </a:r>
          </a:p>
        </p:txBody>
      </p:sp>
    </p:spTree>
    <p:extLst>
      <p:ext uri="{BB962C8B-B14F-4D97-AF65-F5344CB8AC3E}">
        <p14:creationId xmlns:p14="http://schemas.microsoft.com/office/powerpoint/2010/main" val="1747062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71F8A7-D11C-4851-B075-999B58134A13}"/>
              </a:ext>
            </a:extLst>
          </p:cNvPr>
          <p:cNvSpPr/>
          <p:nvPr/>
        </p:nvSpPr>
        <p:spPr>
          <a:xfrm>
            <a:off x="1187623" y="2621891"/>
            <a:ext cx="7662120" cy="1151797"/>
          </a:xfrm>
          <a:prstGeom prst="rect">
            <a:avLst/>
          </a:prstGeom>
          <a:noFill/>
          <a:ln w="38100">
            <a:solidFill>
              <a:srgbClr val="69C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72045" y="1142354"/>
            <a:ext cx="7342348"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n w="0"/>
                <a:solidFill>
                  <a:schemeClr val="tx1"/>
                </a:solidFill>
                <a:effectLst>
                  <a:outerShdw blurRad="38100" dist="25400" dir="5400000" algn="ctr" rotWithShape="0">
                    <a:srgbClr val="6E747A">
                      <a:alpha val="43000"/>
                    </a:srgbClr>
                  </a:outerShdw>
                </a:effectLst>
              </a:rPr>
              <a:t>行政やボランティア等が行っている、認知症の人が安心して暮らしていける地域づくりの取組みに積極的に参加している</a:t>
            </a:r>
          </a:p>
        </p:txBody>
      </p:sp>
      <p:sp>
        <p:nvSpPr>
          <p:cNvPr id="11" name="正方形/長方形 10"/>
          <p:cNvSpPr/>
          <p:nvPr/>
        </p:nvSpPr>
        <p:spPr>
          <a:xfrm>
            <a:off x="1835695" y="4226312"/>
            <a:ext cx="7014048" cy="1200329"/>
          </a:xfrm>
          <a:prstGeom prst="rect">
            <a:avLst/>
          </a:prstGeom>
        </p:spPr>
        <p:txBody>
          <a:bodyPr wrap="square">
            <a:spAutoFit/>
          </a:bodyPr>
          <a:lstStyle/>
          <a:p>
            <a:r>
              <a:rPr lang="ja-JP" altLang="en-US" sz="2400" dirty="0"/>
              <a:t>質の高い訪問看護を提供することだけが役割と思っていたが、まちづくりのための取組みも訪問看護ステーションとしての必要な業務であることがわかった。</a:t>
            </a:r>
          </a:p>
        </p:txBody>
      </p:sp>
      <p:sp>
        <p:nvSpPr>
          <p:cNvPr id="15" name="正方形/長方形 14"/>
          <p:cNvSpPr/>
          <p:nvPr/>
        </p:nvSpPr>
        <p:spPr>
          <a:xfrm>
            <a:off x="1187623" y="4149080"/>
            <a:ext cx="7703553" cy="2088232"/>
          </a:xfrm>
          <a:prstGeom prst="rect">
            <a:avLst/>
          </a:prstGeom>
          <a:ln w="38100">
            <a:solidFill>
              <a:schemeClr val="accent5">
                <a:lumMod val="75000"/>
              </a:schemeClr>
            </a:solidFill>
          </a:ln>
        </p:spPr>
        <p:txBody>
          <a:bodyPr wrap="square">
            <a:spAutoFit/>
          </a:bodyPr>
          <a:lstStyle/>
          <a:p>
            <a:endParaRPr lang="en-US" altLang="ja-JP" sz="2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46</a:t>
            </a:fld>
            <a:endParaRPr kumimoji="1" lang="ja-JP" altLang="en-US"/>
          </a:p>
        </p:txBody>
      </p:sp>
      <p:sp>
        <p:nvSpPr>
          <p:cNvPr id="17" name="正方形/長方形 16"/>
          <p:cNvSpPr/>
          <p:nvPr/>
        </p:nvSpPr>
        <p:spPr>
          <a:xfrm>
            <a:off x="682949" y="793439"/>
            <a:ext cx="6889006" cy="461665"/>
          </a:xfrm>
          <a:prstGeom prst="rect">
            <a:avLst/>
          </a:prstGeom>
        </p:spPr>
        <p:txBody>
          <a:bodyPr wrap="square">
            <a:spAutoFit/>
          </a:bodyPr>
          <a:lstStyle/>
          <a:p>
            <a:endParaRPr lang="en-US" altLang="ja-JP" sz="2400" dirty="0"/>
          </a:p>
        </p:txBody>
      </p:sp>
      <p:pic>
        <p:nvPicPr>
          <p:cNvPr id="19" name="図 18">
            <a:extLst>
              <a:ext uri="{FF2B5EF4-FFF2-40B4-BE49-F238E27FC236}">
                <a16:creationId xmlns:a16="http://schemas.microsoft.com/office/drawing/2014/main" id="{19C58884-BEA5-4E76-BD60-656F80F94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57" y="2420888"/>
            <a:ext cx="1384642" cy="1137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図 20">
            <a:extLst>
              <a:ext uri="{FF2B5EF4-FFF2-40B4-BE49-F238E27FC236}">
                <a16:creationId xmlns:a16="http://schemas.microsoft.com/office/drawing/2014/main" id="{29F825EE-550D-46D4-90EA-5A49F1DD7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257" y="4005064"/>
            <a:ext cx="1369833" cy="1137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矢印: 五方向 21">
            <a:extLst>
              <a:ext uri="{FF2B5EF4-FFF2-40B4-BE49-F238E27FC236}">
                <a16:creationId xmlns:a16="http://schemas.microsoft.com/office/drawing/2014/main" id="{8A7CF3DD-68CE-4D6F-98BE-94F863760A68}"/>
              </a:ext>
            </a:extLst>
          </p:cNvPr>
          <p:cNvSpPr/>
          <p:nvPr/>
        </p:nvSpPr>
        <p:spPr>
          <a:xfrm>
            <a:off x="325995" y="1272310"/>
            <a:ext cx="1222834" cy="932386"/>
          </a:xfrm>
          <a:prstGeom prst="homePlat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bg1"/>
                </a:solidFill>
                <a:latin typeface="+mn-ea"/>
              </a:rPr>
              <a:t>項目</a:t>
            </a:r>
            <a:r>
              <a:rPr lang="en-US" altLang="ja-JP" sz="2000" dirty="0">
                <a:solidFill>
                  <a:schemeClr val="bg1"/>
                </a:solidFill>
                <a:latin typeface="+mn-ea"/>
              </a:rPr>
              <a:t>41</a:t>
            </a:r>
          </a:p>
          <a:p>
            <a:pPr algn="ctr"/>
            <a:r>
              <a:rPr lang="en-US" altLang="ja-JP" sz="2000" dirty="0">
                <a:solidFill>
                  <a:schemeClr val="bg1"/>
                </a:solidFill>
                <a:latin typeface="+mn-ea"/>
              </a:rPr>
              <a:t>P.68</a:t>
            </a:r>
          </a:p>
        </p:txBody>
      </p:sp>
      <p:sp>
        <p:nvSpPr>
          <p:cNvPr id="23" name="タイトル 1">
            <a:extLst>
              <a:ext uri="{FF2B5EF4-FFF2-40B4-BE49-F238E27FC236}">
                <a16:creationId xmlns:a16="http://schemas.microsoft.com/office/drawing/2014/main" id="{58049CCA-11D1-4F38-9452-4D7621EBFD00}"/>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評価の例⑦</a:t>
            </a:r>
          </a:p>
        </p:txBody>
      </p:sp>
      <p:sp>
        <p:nvSpPr>
          <p:cNvPr id="13" name="二等辺三角形 12">
            <a:extLst>
              <a:ext uri="{FF2B5EF4-FFF2-40B4-BE49-F238E27FC236}">
                <a16:creationId xmlns:a16="http://schemas.microsoft.com/office/drawing/2014/main" id="{32AEC91D-0053-49BC-8B14-91B7E20F341C}"/>
              </a:ext>
            </a:extLst>
          </p:cNvPr>
          <p:cNvSpPr/>
          <p:nvPr/>
        </p:nvSpPr>
        <p:spPr>
          <a:xfrm rot="10800000">
            <a:off x="800192" y="3636201"/>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二等辺三角形 13">
            <a:extLst>
              <a:ext uri="{FF2B5EF4-FFF2-40B4-BE49-F238E27FC236}">
                <a16:creationId xmlns:a16="http://schemas.microsoft.com/office/drawing/2014/main" id="{EEAF5A1B-7DC2-459E-96B0-FF74DDB2D0B6}"/>
              </a:ext>
            </a:extLst>
          </p:cNvPr>
          <p:cNvSpPr/>
          <p:nvPr/>
        </p:nvSpPr>
        <p:spPr>
          <a:xfrm rot="10800000">
            <a:off x="800191" y="3824168"/>
            <a:ext cx="288035" cy="100065"/>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a:extLst>
              <a:ext uri="{FF2B5EF4-FFF2-40B4-BE49-F238E27FC236}">
                <a16:creationId xmlns:a16="http://schemas.microsoft.com/office/drawing/2014/main" id="{2DF88AE1-ED66-4AE5-ADDC-AB1F6E3DA881}"/>
              </a:ext>
            </a:extLst>
          </p:cNvPr>
          <p:cNvSpPr/>
          <p:nvPr/>
        </p:nvSpPr>
        <p:spPr>
          <a:xfrm rot="10800000">
            <a:off x="800192" y="5211590"/>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二等辺三角形 19">
            <a:extLst>
              <a:ext uri="{FF2B5EF4-FFF2-40B4-BE49-F238E27FC236}">
                <a16:creationId xmlns:a16="http://schemas.microsoft.com/office/drawing/2014/main" id="{7A655BF6-DDA4-4179-AC03-C8ADC34C56BB}"/>
              </a:ext>
            </a:extLst>
          </p:cNvPr>
          <p:cNvSpPr/>
          <p:nvPr/>
        </p:nvSpPr>
        <p:spPr>
          <a:xfrm rot="10800000">
            <a:off x="800191" y="5399557"/>
            <a:ext cx="288035" cy="11767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75A0FA1-FF47-4ECE-AC25-5DA19F44431B}"/>
              </a:ext>
            </a:extLst>
          </p:cNvPr>
          <p:cNvSpPr/>
          <p:nvPr/>
        </p:nvSpPr>
        <p:spPr>
          <a:xfrm>
            <a:off x="1835695" y="2621891"/>
            <a:ext cx="7014047" cy="1151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n-ea"/>
              </a:rPr>
              <a:t>評価の着眼点の</a:t>
            </a:r>
            <a:r>
              <a:rPr lang="en-US" altLang="ja-JP" sz="2400" dirty="0">
                <a:solidFill>
                  <a:schemeClr val="tx1"/>
                </a:solidFill>
                <a:latin typeface="+mn-ea"/>
              </a:rPr>
              <a:t>6</a:t>
            </a:r>
            <a:r>
              <a:rPr lang="ja-JP" altLang="en-US" sz="2400" dirty="0">
                <a:solidFill>
                  <a:schemeClr val="tx1"/>
                </a:solidFill>
                <a:latin typeface="+mn-ea"/>
              </a:rPr>
              <a:t>項目すべてにチェックなし</a:t>
            </a:r>
          </a:p>
          <a:p>
            <a:r>
              <a:rPr lang="ja-JP" altLang="en-US" sz="2400" dirty="0">
                <a:solidFill>
                  <a:schemeClr val="tx1"/>
                </a:solidFill>
                <a:latin typeface="+mn-ea"/>
              </a:rPr>
              <a:t>　　　　⇒「評価基準」の１を選択</a:t>
            </a:r>
          </a:p>
        </p:txBody>
      </p:sp>
    </p:spTree>
    <p:extLst>
      <p:ext uri="{BB962C8B-B14F-4D97-AF65-F5344CB8AC3E}">
        <p14:creationId xmlns:p14="http://schemas.microsoft.com/office/powerpoint/2010/main" val="2883084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47</a:t>
            </a:fld>
            <a:endParaRPr kumimoji="1" lang="ja-JP" altLang="en-US" dirty="0"/>
          </a:p>
        </p:txBody>
      </p:sp>
      <p:sp>
        <p:nvSpPr>
          <p:cNvPr id="3" name="コンテンツ プレースホルダー 2"/>
          <p:cNvSpPr>
            <a:spLocks noGrp="1"/>
          </p:cNvSpPr>
          <p:nvPr>
            <p:ph idx="4294967295"/>
          </p:nvPr>
        </p:nvSpPr>
        <p:spPr>
          <a:xfrm>
            <a:off x="1115616" y="1484313"/>
            <a:ext cx="7777162" cy="4824412"/>
          </a:xfrm>
          <a:ln w="38100">
            <a:solidFill>
              <a:schemeClr val="accent1">
                <a:lumMod val="75000"/>
              </a:schemeClr>
            </a:solidFill>
          </a:ln>
        </p:spPr>
        <p:txBody>
          <a:bodyPr lIns="360000" tIns="360000" rIns="360000" bIns="180000">
            <a:normAutofit/>
          </a:bodyPr>
          <a:lstStyle/>
          <a:p>
            <a:pPr marL="0" indent="0">
              <a:buNone/>
            </a:pPr>
            <a:endParaRPr lang="en-US" altLang="ja-JP" sz="4000" dirty="0">
              <a:solidFill>
                <a:srgbClr val="0070C0"/>
              </a:solidFill>
            </a:endParaRPr>
          </a:p>
          <a:p>
            <a:pPr marL="0" indent="0">
              <a:buNone/>
            </a:pPr>
            <a:endParaRPr lang="en-US" altLang="ja-JP" sz="1400" dirty="0"/>
          </a:p>
          <a:p>
            <a:pPr marL="0" indent="0">
              <a:buNone/>
            </a:pPr>
            <a:endParaRPr lang="en-US" altLang="ja-JP" sz="1050" dirty="0"/>
          </a:p>
          <a:p>
            <a:pPr marL="0" indent="0">
              <a:buNone/>
            </a:pPr>
            <a:endParaRPr lang="en-US" altLang="ja-JP" sz="3600" dirty="0"/>
          </a:p>
        </p:txBody>
      </p:sp>
      <p:sp>
        <p:nvSpPr>
          <p:cNvPr id="11" name="正方形/長方形 10"/>
          <p:cNvSpPr/>
          <p:nvPr/>
        </p:nvSpPr>
        <p:spPr>
          <a:xfrm>
            <a:off x="1969366" y="1628800"/>
            <a:ext cx="6851105" cy="2677656"/>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ü"/>
            </a:pPr>
            <a:r>
              <a:rPr lang="ja-JP" altLang="en-US" sz="2400" dirty="0"/>
              <a:t>自地域において行われている認知症に関する取組みについて情報収集する。</a:t>
            </a:r>
          </a:p>
          <a:p>
            <a:pPr marL="342900" indent="-342900">
              <a:buClr>
                <a:schemeClr val="accent1">
                  <a:lumMod val="75000"/>
                </a:schemeClr>
              </a:buClr>
              <a:buFont typeface="Wingdings" panose="05000000000000000000" pitchFamily="2" charset="2"/>
              <a:buChar char="ü"/>
            </a:pPr>
            <a:r>
              <a:rPr lang="ja-JP" altLang="en-US" sz="2400" dirty="0"/>
              <a:t>スタッフと地域における認知症の人への関わり、まちづくりへの取組みについて話し合う機会を設ける。</a:t>
            </a:r>
          </a:p>
          <a:p>
            <a:pPr marL="342900" indent="-342900">
              <a:buClr>
                <a:schemeClr val="accent1">
                  <a:lumMod val="75000"/>
                </a:schemeClr>
              </a:buClr>
              <a:buFont typeface="Wingdings" panose="05000000000000000000" pitchFamily="2" charset="2"/>
              <a:buChar char="ü"/>
            </a:pPr>
            <a:r>
              <a:rPr lang="ja-JP" altLang="en-US" sz="2400" dirty="0"/>
              <a:t>行政やボランティア等が開催する会議やイベントには積極的に参加する。</a:t>
            </a:r>
          </a:p>
        </p:txBody>
      </p:sp>
      <p:pic>
        <p:nvPicPr>
          <p:cNvPr id="7" name="図 6">
            <a:extLst>
              <a:ext uri="{FF2B5EF4-FFF2-40B4-BE49-F238E27FC236}">
                <a16:creationId xmlns:a16="http://schemas.microsoft.com/office/drawing/2014/main" id="{A08E29BF-56C7-4BFA-A918-CE8BB472D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1149725"/>
            <a:ext cx="1512167" cy="11991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タイトル 1">
            <a:extLst>
              <a:ext uri="{FF2B5EF4-FFF2-40B4-BE49-F238E27FC236}">
                <a16:creationId xmlns:a16="http://schemas.microsoft.com/office/drawing/2014/main" id="{E547555F-6161-4EC6-829F-9F2769A23A61}"/>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考えられる具体的な改善策⑦</a:t>
            </a:r>
          </a:p>
        </p:txBody>
      </p:sp>
    </p:spTree>
    <p:extLst>
      <p:ext uri="{BB962C8B-B14F-4D97-AF65-F5344CB8AC3E}">
        <p14:creationId xmlns:p14="http://schemas.microsoft.com/office/powerpoint/2010/main" val="1391515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48</a:t>
            </a:fld>
            <a:endParaRPr kumimoji="1" lang="ja-JP" altLang="en-US"/>
          </a:p>
        </p:txBody>
      </p:sp>
      <p:sp>
        <p:nvSpPr>
          <p:cNvPr id="3" name="コンテンツ プレースホルダー 2"/>
          <p:cNvSpPr>
            <a:spLocks noGrp="1"/>
          </p:cNvSpPr>
          <p:nvPr>
            <p:ph idx="4294967295"/>
          </p:nvPr>
        </p:nvSpPr>
        <p:spPr>
          <a:xfrm>
            <a:off x="0" y="1089025"/>
            <a:ext cx="8928100" cy="5076825"/>
          </a:xfrm>
          <a:ln>
            <a:noFill/>
          </a:ln>
        </p:spPr>
        <p:txBody>
          <a:bodyPr lIns="360000" tIns="360000" rIns="360000" bIns="180000">
            <a:normAutofit/>
          </a:bodyPr>
          <a:lstStyle/>
          <a:p>
            <a:pPr marL="0" indent="0">
              <a:buNone/>
            </a:pPr>
            <a:r>
              <a:rPr lang="ja-JP" altLang="en-US" sz="3600" dirty="0">
                <a:solidFill>
                  <a:schemeClr val="accent1">
                    <a:lumMod val="75000"/>
                  </a:schemeClr>
                </a:solidFill>
                <a:latin typeface="+mn-ea"/>
              </a:rPr>
              <a:t>ポイントは４つ！</a:t>
            </a:r>
            <a:endParaRPr lang="en-US" altLang="ja-JP" sz="3600" dirty="0">
              <a:solidFill>
                <a:schemeClr val="accent1">
                  <a:lumMod val="75000"/>
                </a:schemeClr>
              </a:solidFill>
              <a:latin typeface="+mn-ea"/>
            </a:endParaRPr>
          </a:p>
          <a:p>
            <a:pPr marL="0" indent="0">
              <a:buNone/>
            </a:pPr>
            <a:endParaRPr lang="en-US" altLang="ja-JP" sz="1200" dirty="0">
              <a:latin typeface="+mn-ea"/>
            </a:endParaRPr>
          </a:p>
          <a:p>
            <a:pPr marL="914400" lvl="1" indent="-514350">
              <a:buFont typeface="+mj-ea"/>
              <a:buAutoNum type="circleNumDbPlain"/>
            </a:pPr>
            <a:r>
              <a:rPr lang="ja-JP" altLang="en-US" sz="3000" dirty="0">
                <a:latin typeface="+mn-ea"/>
              </a:rPr>
              <a:t>　管理者とスタッフが一緒に評価サイクルを</a:t>
            </a:r>
            <a:endParaRPr lang="en-US" altLang="ja-JP" sz="3000" dirty="0">
              <a:latin typeface="+mn-ea"/>
            </a:endParaRPr>
          </a:p>
          <a:p>
            <a:pPr marL="400050" lvl="1" indent="0">
              <a:buNone/>
            </a:pPr>
            <a:r>
              <a:rPr lang="ja-JP" altLang="en-US" sz="3000" dirty="0">
                <a:latin typeface="+mn-ea"/>
              </a:rPr>
              <a:t>　　　まわそう！</a:t>
            </a:r>
            <a:endParaRPr lang="en-US" altLang="ja-JP" sz="3000" dirty="0">
              <a:latin typeface="+mn-ea"/>
            </a:endParaRPr>
          </a:p>
          <a:p>
            <a:pPr marL="914400" lvl="1" indent="-514350">
              <a:buFont typeface="+mj-ea"/>
              <a:buAutoNum type="circleNumDbPlain" startAt="2"/>
            </a:pPr>
            <a:r>
              <a:rPr lang="ja-JP" altLang="en-US" sz="3000" dirty="0">
                <a:latin typeface="+mn-ea"/>
              </a:rPr>
              <a:t>　主観的判断に陥らないようにしよう！</a:t>
            </a:r>
            <a:endParaRPr lang="en-US" altLang="ja-JP" sz="3000" dirty="0">
              <a:latin typeface="+mn-ea"/>
            </a:endParaRPr>
          </a:p>
          <a:p>
            <a:pPr marL="914400" lvl="1" indent="-514350">
              <a:buFont typeface="+mj-ea"/>
              <a:buAutoNum type="circleNumDbPlain" startAt="2"/>
            </a:pPr>
            <a:r>
              <a:rPr lang="ja-JP" altLang="en-US" sz="3000" dirty="0">
                <a:latin typeface="+mn-ea"/>
              </a:rPr>
              <a:t>　少なくとも年</a:t>
            </a:r>
            <a:r>
              <a:rPr lang="en-US" altLang="ja-JP" sz="3000" dirty="0">
                <a:latin typeface="+mn-ea"/>
              </a:rPr>
              <a:t>1</a:t>
            </a:r>
            <a:r>
              <a:rPr lang="ja-JP" altLang="en-US" sz="3000" dirty="0">
                <a:latin typeface="+mn-ea"/>
              </a:rPr>
              <a:t>回は実施しよう！</a:t>
            </a:r>
            <a:endParaRPr lang="en-US" altLang="ja-JP" sz="3000" dirty="0">
              <a:latin typeface="+mn-ea"/>
            </a:endParaRPr>
          </a:p>
          <a:p>
            <a:pPr marL="914400" lvl="1" indent="-514350">
              <a:buFont typeface="+mj-ea"/>
              <a:buAutoNum type="circleNumDbPlain" startAt="2"/>
            </a:pPr>
            <a:r>
              <a:rPr lang="ja-JP" altLang="en-US" sz="3000" dirty="0">
                <a:latin typeface="+mn-ea"/>
              </a:rPr>
              <a:t>　自己評価の取組みや結果を積極的に</a:t>
            </a:r>
            <a:endParaRPr lang="en-US" altLang="ja-JP" sz="3000" dirty="0">
              <a:latin typeface="+mn-ea"/>
            </a:endParaRPr>
          </a:p>
          <a:p>
            <a:pPr marL="400050" lvl="1" indent="0">
              <a:buNone/>
            </a:pPr>
            <a:r>
              <a:rPr lang="ja-JP" altLang="en-US" sz="3000" dirty="0">
                <a:latin typeface="+mn-ea"/>
              </a:rPr>
              <a:t>　　　公表しよう！</a:t>
            </a:r>
          </a:p>
        </p:txBody>
      </p:sp>
      <p:sp>
        <p:nvSpPr>
          <p:cNvPr id="5" name="タイトル 1">
            <a:extLst>
              <a:ext uri="{FF2B5EF4-FFF2-40B4-BE49-F238E27FC236}">
                <a16:creationId xmlns:a16="http://schemas.microsoft.com/office/drawing/2014/main" id="{B9FAAFF1-1C7D-4170-A940-C3218C5326B6}"/>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ガイドラインを活用する時のポイント</a:t>
            </a:r>
          </a:p>
        </p:txBody>
      </p:sp>
    </p:spTree>
    <p:extLst>
      <p:ext uri="{BB962C8B-B14F-4D97-AF65-F5344CB8AC3E}">
        <p14:creationId xmlns:p14="http://schemas.microsoft.com/office/powerpoint/2010/main" val="1762342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49</a:t>
            </a:fld>
            <a:endParaRPr kumimoji="1" lang="ja-JP" altLang="en-US" dirty="0"/>
          </a:p>
        </p:txBody>
      </p:sp>
      <p:sp>
        <p:nvSpPr>
          <p:cNvPr id="3" name="コンテンツ プレースホルダー 2"/>
          <p:cNvSpPr>
            <a:spLocks noGrp="1"/>
          </p:cNvSpPr>
          <p:nvPr>
            <p:ph idx="4294967295"/>
          </p:nvPr>
        </p:nvSpPr>
        <p:spPr>
          <a:xfrm>
            <a:off x="0" y="1052513"/>
            <a:ext cx="8928100" cy="5668962"/>
          </a:xfrm>
          <a:ln>
            <a:noFill/>
          </a:ln>
        </p:spPr>
        <p:txBody>
          <a:bodyPr lIns="360000" tIns="360000" rIns="360000" bIns="180000">
            <a:normAutofit/>
          </a:bodyPr>
          <a:lstStyle/>
          <a:p>
            <a:pPr marL="0" indent="0">
              <a:buNone/>
            </a:pPr>
            <a:endParaRPr lang="en-US" altLang="ja-JP" sz="1200" dirty="0"/>
          </a:p>
          <a:p>
            <a:pPr marL="0" indent="0">
              <a:buNone/>
            </a:pPr>
            <a:endParaRPr lang="en-US" altLang="ja-JP" sz="1000" dirty="0"/>
          </a:p>
          <a:p>
            <a:pPr marL="0" indent="0">
              <a:buNone/>
            </a:pPr>
            <a:r>
              <a:rPr lang="ja-JP" altLang="en-US" dirty="0"/>
              <a:t>　</a:t>
            </a:r>
            <a:endParaRPr lang="en-US" altLang="ja-JP" dirty="0"/>
          </a:p>
        </p:txBody>
      </p:sp>
      <p:graphicFrame>
        <p:nvGraphicFramePr>
          <p:cNvPr id="4" name="図表 3"/>
          <p:cNvGraphicFramePr/>
          <p:nvPr>
            <p:extLst>
              <p:ext uri="{D42A27DB-BD31-4B8C-83A1-F6EECF244321}">
                <p14:modId xmlns:p14="http://schemas.microsoft.com/office/powerpoint/2010/main" val="1421875758"/>
              </p:ext>
            </p:extLst>
          </p:nvPr>
        </p:nvGraphicFramePr>
        <p:xfrm>
          <a:off x="611560" y="2038880"/>
          <a:ext cx="7920880" cy="4682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タイトル 1">
            <a:extLst>
              <a:ext uri="{FF2B5EF4-FFF2-40B4-BE49-F238E27FC236}">
                <a16:creationId xmlns:a16="http://schemas.microsoft.com/office/drawing/2014/main" id="{5E271E75-DEDA-4BAD-ABE4-65D82137D92B}"/>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ガイドラインを活用する時のポイント①</a:t>
            </a:r>
          </a:p>
        </p:txBody>
      </p:sp>
      <p:sp>
        <p:nvSpPr>
          <p:cNvPr id="9" name="正方形/長方形 8">
            <a:extLst>
              <a:ext uri="{FF2B5EF4-FFF2-40B4-BE49-F238E27FC236}">
                <a16:creationId xmlns:a16="http://schemas.microsoft.com/office/drawing/2014/main" id="{38F9ED2D-AD22-4035-B1D9-74424A7FE83B}"/>
              </a:ext>
            </a:extLst>
          </p:cNvPr>
          <p:cNvSpPr/>
          <p:nvPr/>
        </p:nvSpPr>
        <p:spPr>
          <a:xfrm>
            <a:off x="107504" y="1052737"/>
            <a:ext cx="8928992"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3200" dirty="0">
                <a:solidFill>
                  <a:schemeClr val="accent1">
                    <a:lumMod val="75000"/>
                  </a:schemeClr>
                </a:solidFill>
                <a:latin typeface="+mn-ea"/>
              </a:rPr>
              <a:t>①管理者とスタッフが一緒に評価サイクルを</a:t>
            </a:r>
            <a:endParaRPr lang="en-US" altLang="ja-JP" sz="3200" dirty="0">
              <a:solidFill>
                <a:schemeClr val="accent1">
                  <a:lumMod val="75000"/>
                </a:schemeClr>
              </a:solidFill>
              <a:latin typeface="+mn-ea"/>
            </a:endParaRPr>
          </a:p>
          <a:p>
            <a:r>
              <a:rPr lang="ja-JP" altLang="en-US" sz="3200" dirty="0">
                <a:solidFill>
                  <a:schemeClr val="accent1">
                    <a:lumMod val="75000"/>
                  </a:schemeClr>
                </a:solidFill>
                <a:latin typeface="+mn-ea"/>
              </a:rPr>
              <a:t>　  まわそう！</a:t>
            </a:r>
            <a:endParaRPr lang="en-US" altLang="ja-JP" sz="3200" dirty="0">
              <a:solidFill>
                <a:schemeClr val="accent1">
                  <a:lumMod val="75000"/>
                </a:schemeClr>
              </a:solidFill>
              <a:latin typeface="+mn-ea"/>
            </a:endParaRPr>
          </a:p>
        </p:txBody>
      </p:sp>
    </p:spTree>
    <p:extLst>
      <p:ext uri="{BB962C8B-B14F-4D97-AF65-F5344CB8AC3E}">
        <p14:creationId xmlns:p14="http://schemas.microsoft.com/office/powerpoint/2010/main" val="181645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518002" y="6551766"/>
            <a:ext cx="4518494" cy="261610"/>
          </a:xfrm>
          <a:prstGeom prst="rect">
            <a:avLst/>
          </a:prstGeom>
        </p:spPr>
        <p:txBody>
          <a:bodyPr wrap="square">
            <a:spAutoFit/>
          </a:bodyPr>
          <a:lstStyle/>
          <a:p>
            <a:r>
              <a:rPr lang="en-US" altLang="ja-JP" sz="1100" dirty="0"/>
              <a:t>2010</a:t>
            </a:r>
            <a:r>
              <a:rPr lang="ja-JP" altLang="en-US" sz="1100" dirty="0"/>
              <a:t>年～</a:t>
            </a:r>
            <a:r>
              <a:rPr lang="en-US" altLang="ja-JP" sz="1100" dirty="0"/>
              <a:t>2021</a:t>
            </a:r>
            <a:r>
              <a:rPr lang="ja-JP" altLang="en-US" sz="1100" dirty="0"/>
              <a:t>年　訪問看護ステーション数調査（全国訪問看護事業協会）</a:t>
            </a:r>
          </a:p>
        </p:txBody>
      </p:sp>
      <p:graphicFrame>
        <p:nvGraphicFramePr>
          <p:cNvPr id="11" name="グラフ 10">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030651971"/>
              </p:ext>
            </p:extLst>
          </p:nvPr>
        </p:nvGraphicFramePr>
        <p:xfrm>
          <a:off x="300527" y="972872"/>
          <a:ext cx="8496944" cy="2744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26911502"/>
              </p:ext>
            </p:extLst>
          </p:nvPr>
        </p:nvGraphicFramePr>
        <p:xfrm>
          <a:off x="239243" y="3645024"/>
          <a:ext cx="4188742" cy="28693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149855853"/>
              </p:ext>
            </p:extLst>
          </p:nvPr>
        </p:nvGraphicFramePr>
        <p:xfrm>
          <a:off x="4716016" y="3656117"/>
          <a:ext cx="4320479" cy="2869308"/>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a:extLst>
              <a:ext uri="{FF2B5EF4-FFF2-40B4-BE49-F238E27FC236}">
                <a16:creationId xmlns:a16="http://schemas.microsoft.com/office/drawing/2014/main" id="{64900DC7-1D31-426F-B706-450B339457E7}"/>
              </a:ext>
            </a:extLst>
          </p:cNvPr>
          <p:cNvSpPr txBox="1">
            <a:spLocks/>
          </p:cNvSpPr>
          <p:nvPr/>
        </p:nvSpPr>
        <p:spPr>
          <a:xfrm>
            <a:off x="355324" y="260648"/>
            <a:ext cx="8229600" cy="6480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solidFill>
                  <a:schemeClr val="bg1"/>
                </a:solidFill>
              </a:rPr>
              <a:t>訪問看護ステーションの新規届数・廃止数・休止数</a:t>
            </a:r>
          </a:p>
        </p:txBody>
      </p:sp>
    </p:spTree>
    <p:extLst>
      <p:ext uri="{BB962C8B-B14F-4D97-AF65-F5344CB8AC3E}">
        <p14:creationId xmlns:p14="http://schemas.microsoft.com/office/powerpoint/2010/main" val="32320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50</a:t>
            </a:fld>
            <a:endParaRPr kumimoji="1" lang="ja-JP" altLang="en-US" dirty="0"/>
          </a:p>
        </p:txBody>
      </p:sp>
      <p:sp>
        <p:nvSpPr>
          <p:cNvPr id="3" name="コンテンツ プレースホルダー 2"/>
          <p:cNvSpPr>
            <a:spLocks noGrp="1"/>
          </p:cNvSpPr>
          <p:nvPr>
            <p:ph idx="4294967295"/>
          </p:nvPr>
        </p:nvSpPr>
        <p:spPr>
          <a:xfrm>
            <a:off x="0" y="1052513"/>
            <a:ext cx="8928100" cy="5668962"/>
          </a:xfrm>
          <a:ln>
            <a:noFill/>
          </a:ln>
        </p:spPr>
        <p:txBody>
          <a:bodyPr lIns="360000" tIns="360000" rIns="360000" bIns="180000">
            <a:normAutofit/>
          </a:bodyPr>
          <a:lstStyle/>
          <a:p>
            <a:pPr marL="0" indent="0">
              <a:buNone/>
            </a:pPr>
            <a:endParaRPr lang="en-US" altLang="ja-JP" sz="1200" dirty="0"/>
          </a:p>
          <a:p>
            <a:pPr marL="0" indent="0">
              <a:buNone/>
            </a:pPr>
            <a:endParaRPr lang="en-US" altLang="ja-JP" sz="1000" dirty="0"/>
          </a:p>
          <a:p>
            <a:pPr marL="0" indent="0">
              <a:buNone/>
            </a:pPr>
            <a:r>
              <a:rPr lang="ja-JP" altLang="en-US" dirty="0"/>
              <a:t>　</a:t>
            </a:r>
            <a:endParaRPr lang="en-US" altLang="ja-JP" dirty="0"/>
          </a:p>
        </p:txBody>
      </p:sp>
      <p:sp>
        <p:nvSpPr>
          <p:cNvPr id="6" name="タイトル 1">
            <a:extLst>
              <a:ext uri="{FF2B5EF4-FFF2-40B4-BE49-F238E27FC236}">
                <a16:creationId xmlns:a16="http://schemas.microsoft.com/office/drawing/2014/main" id="{5E271E75-DEDA-4BAD-ABE4-65D82137D92B}"/>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ガイドラインを活用する時のポイント②</a:t>
            </a:r>
          </a:p>
        </p:txBody>
      </p:sp>
      <p:sp>
        <p:nvSpPr>
          <p:cNvPr id="9" name="正方形/長方形 8">
            <a:extLst>
              <a:ext uri="{FF2B5EF4-FFF2-40B4-BE49-F238E27FC236}">
                <a16:creationId xmlns:a16="http://schemas.microsoft.com/office/drawing/2014/main" id="{38F9ED2D-AD22-4035-B1D9-74424A7FE83B}"/>
              </a:ext>
            </a:extLst>
          </p:cNvPr>
          <p:cNvSpPr/>
          <p:nvPr/>
        </p:nvSpPr>
        <p:spPr>
          <a:xfrm>
            <a:off x="107504" y="1052737"/>
            <a:ext cx="8928992" cy="72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accent1">
                    <a:lumMod val="75000"/>
                  </a:schemeClr>
                </a:solidFill>
              </a:rPr>
              <a:t>②主観的判断に陥らないようにしよう！</a:t>
            </a:r>
          </a:p>
        </p:txBody>
      </p:sp>
      <p:sp>
        <p:nvSpPr>
          <p:cNvPr id="14" name="正方形/長方形 13">
            <a:extLst>
              <a:ext uri="{FF2B5EF4-FFF2-40B4-BE49-F238E27FC236}">
                <a16:creationId xmlns:a16="http://schemas.microsoft.com/office/drawing/2014/main" id="{C32EBC96-7355-426F-AFD2-9E9BB55B0A48}"/>
              </a:ext>
            </a:extLst>
          </p:cNvPr>
          <p:cNvSpPr/>
          <p:nvPr/>
        </p:nvSpPr>
        <p:spPr>
          <a:xfrm>
            <a:off x="704984" y="1772816"/>
            <a:ext cx="7734032" cy="579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評価の考え方と留意点</a:t>
            </a:r>
          </a:p>
        </p:txBody>
      </p:sp>
      <p:sp>
        <p:nvSpPr>
          <p:cNvPr id="15" name="正方形/長方形 14">
            <a:extLst>
              <a:ext uri="{FF2B5EF4-FFF2-40B4-BE49-F238E27FC236}">
                <a16:creationId xmlns:a16="http://schemas.microsoft.com/office/drawing/2014/main" id="{1DEF837D-4595-46A5-8C48-E48641EBB77C}"/>
              </a:ext>
            </a:extLst>
          </p:cNvPr>
          <p:cNvSpPr/>
          <p:nvPr/>
        </p:nvSpPr>
        <p:spPr>
          <a:xfrm>
            <a:off x="704984" y="2352607"/>
            <a:ext cx="7734032" cy="57979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目的、趣旨・解説、留意点</a:t>
            </a:r>
          </a:p>
        </p:txBody>
      </p:sp>
      <p:sp>
        <p:nvSpPr>
          <p:cNvPr id="16" name="矢印: 下 15">
            <a:extLst>
              <a:ext uri="{FF2B5EF4-FFF2-40B4-BE49-F238E27FC236}">
                <a16:creationId xmlns:a16="http://schemas.microsoft.com/office/drawing/2014/main" id="{B850CF64-00D0-4297-A3BD-D3C497B66FE9}"/>
              </a:ext>
            </a:extLst>
          </p:cNvPr>
          <p:cNvSpPr/>
          <p:nvPr/>
        </p:nvSpPr>
        <p:spPr>
          <a:xfrm>
            <a:off x="4103948" y="2965831"/>
            <a:ext cx="936104" cy="57979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2B69934-9CB4-4D4C-94DD-00D5EE8A7251}"/>
              </a:ext>
            </a:extLst>
          </p:cNvPr>
          <p:cNvSpPr/>
          <p:nvPr/>
        </p:nvSpPr>
        <p:spPr>
          <a:xfrm>
            <a:off x="704984" y="3574426"/>
            <a:ext cx="7734032" cy="579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評価の着眼点</a:t>
            </a:r>
          </a:p>
        </p:txBody>
      </p:sp>
      <p:sp>
        <p:nvSpPr>
          <p:cNvPr id="18" name="正方形/長方形 17">
            <a:extLst>
              <a:ext uri="{FF2B5EF4-FFF2-40B4-BE49-F238E27FC236}">
                <a16:creationId xmlns:a16="http://schemas.microsoft.com/office/drawing/2014/main" id="{F97DFDBE-249F-4CB5-A276-A405AA6F5987}"/>
              </a:ext>
            </a:extLst>
          </p:cNvPr>
          <p:cNvSpPr/>
          <p:nvPr/>
        </p:nvSpPr>
        <p:spPr>
          <a:xfrm>
            <a:off x="704984" y="4154217"/>
            <a:ext cx="7734032" cy="57979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判断基準の選択の際に着目する視点</a:t>
            </a:r>
          </a:p>
        </p:txBody>
      </p:sp>
      <p:sp>
        <p:nvSpPr>
          <p:cNvPr id="19" name="矢印: 下 18">
            <a:extLst>
              <a:ext uri="{FF2B5EF4-FFF2-40B4-BE49-F238E27FC236}">
                <a16:creationId xmlns:a16="http://schemas.microsoft.com/office/drawing/2014/main" id="{D50DAC07-4C7A-4C48-8B32-2948E494D672}"/>
              </a:ext>
            </a:extLst>
          </p:cNvPr>
          <p:cNvSpPr/>
          <p:nvPr/>
        </p:nvSpPr>
        <p:spPr>
          <a:xfrm>
            <a:off x="4103948" y="4767441"/>
            <a:ext cx="936104" cy="57979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FBE0923-B6A2-46FA-948F-7860991DB4D5}"/>
              </a:ext>
            </a:extLst>
          </p:cNvPr>
          <p:cNvSpPr/>
          <p:nvPr/>
        </p:nvSpPr>
        <p:spPr>
          <a:xfrm>
            <a:off x="704984" y="5385835"/>
            <a:ext cx="7734032" cy="579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t>判断基準</a:t>
            </a:r>
          </a:p>
        </p:txBody>
      </p:sp>
      <p:sp>
        <p:nvSpPr>
          <p:cNvPr id="21" name="正方形/長方形 20">
            <a:extLst>
              <a:ext uri="{FF2B5EF4-FFF2-40B4-BE49-F238E27FC236}">
                <a16:creationId xmlns:a16="http://schemas.microsoft.com/office/drawing/2014/main" id="{4D88F0F4-3CBB-45EA-B04A-7555AD3B5FB1}"/>
              </a:ext>
            </a:extLst>
          </p:cNvPr>
          <p:cNvSpPr/>
          <p:nvPr/>
        </p:nvSpPr>
        <p:spPr>
          <a:xfrm>
            <a:off x="704984" y="5965626"/>
            <a:ext cx="7734032" cy="57979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rPr>
              <a:t>１、２、３の３段階評価</a:t>
            </a:r>
          </a:p>
        </p:txBody>
      </p:sp>
    </p:spTree>
    <p:extLst>
      <p:ext uri="{BB962C8B-B14F-4D97-AF65-F5344CB8AC3E}">
        <p14:creationId xmlns:p14="http://schemas.microsoft.com/office/powerpoint/2010/main" val="1301280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51</a:t>
            </a:fld>
            <a:endParaRPr kumimoji="1" lang="ja-JP" altLang="en-US"/>
          </a:p>
        </p:txBody>
      </p:sp>
      <p:sp>
        <p:nvSpPr>
          <p:cNvPr id="3" name="コンテンツ プレースホルダー 2"/>
          <p:cNvSpPr>
            <a:spLocks noGrp="1"/>
          </p:cNvSpPr>
          <p:nvPr>
            <p:ph idx="4294967295"/>
          </p:nvPr>
        </p:nvSpPr>
        <p:spPr>
          <a:xfrm>
            <a:off x="0" y="1089025"/>
            <a:ext cx="8928100" cy="5076825"/>
          </a:xfrm>
          <a:ln>
            <a:noFill/>
          </a:ln>
        </p:spPr>
        <p:txBody>
          <a:bodyPr lIns="360000" tIns="360000" rIns="360000" bIns="180000">
            <a:normAutofit/>
          </a:bodyPr>
          <a:lstStyle/>
          <a:p>
            <a:pPr marL="0" indent="0">
              <a:buNone/>
            </a:pPr>
            <a:r>
              <a:rPr lang="ja-JP" altLang="en-US" sz="3600" dirty="0">
                <a:solidFill>
                  <a:schemeClr val="accent1">
                    <a:lumMod val="75000"/>
                  </a:schemeClr>
                </a:solidFill>
                <a:latin typeface="+mn-ea"/>
              </a:rPr>
              <a:t>③少なくとも年</a:t>
            </a:r>
            <a:r>
              <a:rPr lang="en-US" altLang="ja-JP" sz="3600" dirty="0">
                <a:solidFill>
                  <a:schemeClr val="accent1">
                    <a:lumMod val="75000"/>
                  </a:schemeClr>
                </a:solidFill>
                <a:latin typeface="+mn-ea"/>
              </a:rPr>
              <a:t>1</a:t>
            </a:r>
            <a:r>
              <a:rPr lang="ja-JP" altLang="en-US" sz="3600" dirty="0">
                <a:solidFill>
                  <a:schemeClr val="accent1">
                    <a:lumMod val="75000"/>
                  </a:schemeClr>
                </a:solidFill>
                <a:latin typeface="+mn-ea"/>
              </a:rPr>
              <a:t>回は実施しよう！</a:t>
            </a:r>
          </a:p>
          <a:p>
            <a:pPr marL="0" indent="0">
              <a:buNone/>
            </a:pPr>
            <a:endParaRPr lang="en-US" altLang="ja-JP" sz="1200" dirty="0">
              <a:latin typeface="+mn-ea"/>
            </a:endParaRPr>
          </a:p>
          <a:p>
            <a:pPr marL="0" indent="0">
              <a:buNone/>
            </a:pPr>
            <a:r>
              <a:rPr lang="ja-JP" altLang="en-US" sz="3000" dirty="0">
                <a:latin typeface="+mn-ea"/>
              </a:rPr>
              <a:t>　</a:t>
            </a:r>
            <a:r>
              <a:rPr lang="ja-JP" altLang="en-US" dirty="0">
                <a:solidFill>
                  <a:schemeClr val="accent2">
                    <a:lumMod val="60000"/>
                    <a:lumOff val="40000"/>
                  </a:schemeClr>
                </a:solidFill>
                <a:latin typeface="+mn-ea"/>
              </a:rPr>
              <a:t>●</a:t>
            </a:r>
            <a:r>
              <a:rPr lang="ja-JP" altLang="en-US" dirty="0">
                <a:latin typeface="+mn-ea"/>
              </a:rPr>
              <a:t>評価の対象となる期間は過去</a:t>
            </a:r>
            <a:r>
              <a:rPr lang="en-US" altLang="ja-JP" dirty="0">
                <a:latin typeface="+mn-ea"/>
              </a:rPr>
              <a:t>1</a:t>
            </a:r>
            <a:r>
              <a:rPr lang="ja-JP" altLang="en-US" dirty="0">
                <a:latin typeface="+mn-ea"/>
              </a:rPr>
              <a:t>年間ですが</a:t>
            </a:r>
            <a:endParaRPr lang="en-US" altLang="ja-JP" dirty="0">
              <a:latin typeface="+mn-ea"/>
            </a:endParaRPr>
          </a:p>
          <a:p>
            <a:pPr marL="0" indent="0">
              <a:buNone/>
            </a:pPr>
            <a:r>
              <a:rPr lang="ja-JP" altLang="en-US" dirty="0">
                <a:latin typeface="+mn-ea"/>
              </a:rPr>
              <a:t>　 　自事業所で評価の時期を定め、それが妥</a:t>
            </a:r>
            <a:endParaRPr lang="en-US" altLang="ja-JP" dirty="0">
              <a:latin typeface="+mn-ea"/>
            </a:endParaRPr>
          </a:p>
          <a:p>
            <a:pPr marL="0" indent="0">
              <a:buNone/>
            </a:pPr>
            <a:r>
              <a:rPr lang="en-US" altLang="ja-JP" dirty="0">
                <a:latin typeface="+mn-ea"/>
              </a:rPr>
              <a:t>    </a:t>
            </a:r>
            <a:r>
              <a:rPr lang="ja-JP" altLang="en-US" dirty="0">
                <a:latin typeface="+mn-ea"/>
              </a:rPr>
              <a:t>　当か検討することが大切</a:t>
            </a:r>
            <a:endParaRPr lang="en-US" altLang="ja-JP" dirty="0">
              <a:latin typeface="+mn-ea"/>
            </a:endParaRPr>
          </a:p>
          <a:p>
            <a:pPr marL="0" indent="0">
              <a:buNone/>
            </a:pPr>
            <a:r>
              <a:rPr lang="ja-JP" altLang="en-US" dirty="0">
                <a:solidFill>
                  <a:srgbClr val="FF9999"/>
                </a:solidFill>
                <a:latin typeface="+mn-ea"/>
              </a:rPr>
              <a:t>　</a:t>
            </a:r>
            <a:r>
              <a:rPr lang="ja-JP" altLang="en-US" dirty="0">
                <a:solidFill>
                  <a:schemeClr val="accent2">
                    <a:lumMod val="60000"/>
                    <a:lumOff val="40000"/>
                  </a:schemeClr>
                </a:solidFill>
                <a:latin typeface="+mn-ea"/>
              </a:rPr>
              <a:t>●</a:t>
            </a:r>
            <a:r>
              <a:rPr lang="ja-JP" altLang="en-US" dirty="0">
                <a:latin typeface="+mn-ea"/>
              </a:rPr>
              <a:t>事業所の状況について経年的に自己評価</a:t>
            </a:r>
            <a:endParaRPr lang="en-US" altLang="ja-JP" dirty="0">
              <a:latin typeface="+mn-ea"/>
            </a:endParaRPr>
          </a:p>
          <a:p>
            <a:pPr marL="0" indent="0">
              <a:buNone/>
            </a:pPr>
            <a:r>
              <a:rPr lang="en-US" altLang="ja-JP" dirty="0">
                <a:latin typeface="+mn-ea"/>
              </a:rPr>
              <a:t>     </a:t>
            </a:r>
            <a:r>
              <a:rPr lang="ja-JP" altLang="en-US" dirty="0">
                <a:latin typeface="+mn-ea"/>
              </a:rPr>
              <a:t>　をして、強みを伸ばし、弱みを改善していく</a:t>
            </a:r>
            <a:endParaRPr lang="en-US" altLang="ja-JP" dirty="0">
              <a:latin typeface="+mn-ea"/>
            </a:endParaRPr>
          </a:p>
          <a:p>
            <a:pPr marL="0" indent="0">
              <a:buNone/>
            </a:pPr>
            <a:r>
              <a:rPr lang="en-US" altLang="ja-JP" dirty="0">
                <a:latin typeface="+mn-ea"/>
              </a:rPr>
              <a:t>     </a:t>
            </a:r>
            <a:r>
              <a:rPr lang="ja-JP" altLang="en-US" dirty="0">
                <a:latin typeface="+mn-ea"/>
              </a:rPr>
              <a:t>　ことに役立てることが大切</a:t>
            </a:r>
            <a:endParaRPr lang="en-US" altLang="ja-JP" dirty="0">
              <a:latin typeface="+mn-ea"/>
            </a:endParaRPr>
          </a:p>
        </p:txBody>
      </p:sp>
      <p:sp>
        <p:nvSpPr>
          <p:cNvPr id="5" name="タイトル 1">
            <a:extLst>
              <a:ext uri="{FF2B5EF4-FFF2-40B4-BE49-F238E27FC236}">
                <a16:creationId xmlns:a16="http://schemas.microsoft.com/office/drawing/2014/main" id="{B9FAAFF1-1C7D-4170-A940-C3218C5326B6}"/>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ガイドラインを活用する時のポイント③</a:t>
            </a:r>
          </a:p>
        </p:txBody>
      </p:sp>
    </p:spTree>
    <p:extLst>
      <p:ext uri="{BB962C8B-B14F-4D97-AF65-F5344CB8AC3E}">
        <p14:creationId xmlns:p14="http://schemas.microsoft.com/office/powerpoint/2010/main" val="4200068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52</a:t>
            </a:fld>
            <a:endParaRPr kumimoji="1" lang="ja-JP" altLang="en-US" dirty="0"/>
          </a:p>
        </p:txBody>
      </p:sp>
      <p:sp>
        <p:nvSpPr>
          <p:cNvPr id="3" name="コンテンツ プレースホルダー 2"/>
          <p:cNvSpPr>
            <a:spLocks noGrp="1"/>
          </p:cNvSpPr>
          <p:nvPr>
            <p:ph idx="4294967295"/>
          </p:nvPr>
        </p:nvSpPr>
        <p:spPr>
          <a:xfrm>
            <a:off x="0" y="1052513"/>
            <a:ext cx="8928100" cy="5668962"/>
          </a:xfrm>
          <a:ln>
            <a:noFill/>
          </a:ln>
        </p:spPr>
        <p:txBody>
          <a:bodyPr lIns="360000" tIns="360000" rIns="360000" bIns="180000">
            <a:normAutofit/>
          </a:bodyPr>
          <a:lstStyle/>
          <a:p>
            <a:pPr marL="0" indent="0">
              <a:buNone/>
            </a:pPr>
            <a:endParaRPr lang="en-US" altLang="ja-JP" sz="1200" dirty="0"/>
          </a:p>
          <a:p>
            <a:pPr marL="0" indent="0">
              <a:buNone/>
            </a:pPr>
            <a:endParaRPr lang="en-US" altLang="ja-JP" sz="1000" dirty="0"/>
          </a:p>
          <a:p>
            <a:pPr marL="0" indent="0">
              <a:buNone/>
            </a:pPr>
            <a:r>
              <a:rPr lang="ja-JP" altLang="en-US" dirty="0"/>
              <a:t>　</a:t>
            </a:r>
            <a:endParaRPr lang="en-US" altLang="ja-JP" dirty="0"/>
          </a:p>
        </p:txBody>
      </p:sp>
      <p:sp>
        <p:nvSpPr>
          <p:cNvPr id="6" name="タイトル 1">
            <a:extLst>
              <a:ext uri="{FF2B5EF4-FFF2-40B4-BE49-F238E27FC236}">
                <a16:creationId xmlns:a16="http://schemas.microsoft.com/office/drawing/2014/main" id="{5E271E75-DEDA-4BAD-ABE4-65D82137D92B}"/>
              </a:ext>
            </a:extLst>
          </p:cNvPr>
          <p:cNvSpPr txBox="1">
            <a:spLocks/>
          </p:cNvSpPr>
          <p:nvPr/>
        </p:nvSpPr>
        <p:spPr>
          <a:xfrm>
            <a:off x="0" y="260648"/>
            <a:ext cx="9144000" cy="792088"/>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ガイドラインを活用する時のポイント④</a:t>
            </a:r>
          </a:p>
        </p:txBody>
      </p:sp>
      <p:sp>
        <p:nvSpPr>
          <p:cNvPr id="9" name="正方形/長方形 8">
            <a:extLst>
              <a:ext uri="{FF2B5EF4-FFF2-40B4-BE49-F238E27FC236}">
                <a16:creationId xmlns:a16="http://schemas.microsoft.com/office/drawing/2014/main" id="{38F9ED2D-AD22-4035-B1D9-74424A7FE83B}"/>
              </a:ext>
            </a:extLst>
          </p:cNvPr>
          <p:cNvSpPr/>
          <p:nvPr/>
        </p:nvSpPr>
        <p:spPr>
          <a:xfrm>
            <a:off x="107504" y="1052737"/>
            <a:ext cx="8928992" cy="1087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accent1">
                    <a:lumMod val="75000"/>
                  </a:schemeClr>
                </a:solidFill>
                <a:latin typeface="+mn-ea"/>
              </a:rPr>
              <a:t>④自己評価の取組みや結果を積極的に公表</a:t>
            </a:r>
            <a:endParaRPr lang="en-US" altLang="ja-JP" sz="3200" dirty="0">
              <a:solidFill>
                <a:schemeClr val="accent1">
                  <a:lumMod val="75000"/>
                </a:schemeClr>
              </a:solidFill>
              <a:latin typeface="+mn-ea"/>
            </a:endParaRPr>
          </a:p>
          <a:p>
            <a:r>
              <a:rPr lang="ja-JP" altLang="en-US" sz="3200" dirty="0">
                <a:solidFill>
                  <a:schemeClr val="accent1">
                    <a:lumMod val="75000"/>
                  </a:schemeClr>
                </a:solidFill>
                <a:latin typeface="+mn-ea"/>
              </a:rPr>
              <a:t>　  しよう！</a:t>
            </a:r>
          </a:p>
        </p:txBody>
      </p:sp>
      <p:sp>
        <p:nvSpPr>
          <p:cNvPr id="22" name="角丸四角形 4">
            <a:extLst>
              <a:ext uri="{FF2B5EF4-FFF2-40B4-BE49-F238E27FC236}">
                <a16:creationId xmlns:a16="http://schemas.microsoft.com/office/drawing/2014/main" id="{D252F359-EC60-46E5-B70C-E6BBA5FD1F7D}"/>
              </a:ext>
            </a:extLst>
          </p:cNvPr>
          <p:cNvSpPr/>
          <p:nvPr/>
        </p:nvSpPr>
        <p:spPr>
          <a:xfrm>
            <a:off x="395536" y="2348880"/>
            <a:ext cx="3798910" cy="18484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chemeClr val="accent6">
                    <a:lumMod val="75000"/>
                  </a:schemeClr>
                </a:solidFill>
                <a:latin typeface="+mn-ea"/>
              </a:rPr>
              <a:t>＜自己評価のプロセス＞</a:t>
            </a:r>
            <a:endParaRPr lang="en-US" altLang="ja-JP" sz="2400" dirty="0">
              <a:solidFill>
                <a:schemeClr val="accent6">
                  <a:lumMod val="75000"/>
                </a:schemeClr>
              </a:solidFill>
              <a:latin typeface="+mn-ea"/>
            </a:endParaRPr>
          </a:p>
          <a:p>
            <a:r>
              <a:rPr lang="ja-JP" altLang="en-US" sz="2400" dirty="0">
                <a:latin typeface="+mn-ea"/>
              </a:rPr>
              <a:t>　・自己評価をしていること</a:t>
            </a:r>
            <a:endParaRPr lang="en-US" altLang="ja-JP" sz="1000" dirty="0">
              <a:latin typeface="+mn-ea"/>
            </a:endParaRPr>
          </a:p>
          <a:p>
            <a:r>
              <a:rPr lang="ja-JP" altLang="en-US" sz="2400" dirty="0">
                <a:latin typeface="+mn-ea"/>
              </a:rPr>
              <a:t>　・評価結果を事業運営に　</a:t>
            </a:r>
            <a:endParaRPr lang="en-US" altLang="ja-JP" sz="2400" dirty="0">
              <a:latin typeface="+mn-ea"/>
            </a:endParaRPr>
          </a:p>
          <a:p>
            <a:r>
              <a:rPr lang="ja-JP" altLang="en-US" sz="2400" dirty="0">
                <a:latin typeface="+mn-ea"/>
              </a:rPr>
              <a:t>  　役立てていること</a:t>
            </a:r>
            <a:endParaRPr lang="en-US" altLang="ja-JP" sz="2400" dirty="0">
              <a:latin typeface="+mn-ea"/>
            </a:endParaRPr>
          </a:p>
        </p:txBody>
      </p:sp>
      <p:sp>
        <p:nvSpPr>
          <p:cNvPr id="23" name="角丸四角形 6">
            <a:extLst>
              <a:ext uri="{FF2B5EF4-FFF2-40B4-BE49-F238E27FC236}">
                <a16:creationId xmlns:a16="http://schemas.microsoft.com/office/drawing/2014/main" id="{969855A3-151A-4313-9F1C-18076B3B756E}"/>
              </a:ext>
            </a:extLst>
          </p:cNvPr>
          <p:cNvSpPr/>
          <p:nvPr/>
        </p:nvSpPr>
        <p:spPr>
          <a:xfrm>
            <a:off x="395536" y="5061224"/>
            <a:ext cx="8064896" cy="1296144"/>
          </a:xfrm>
          <a:prstGeom prst="round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2400" dirty="0">
                <a:latin typeface="+mn-ea"/>
              </a:rPr>
              <a:t>　　◆サービス内容や質を見えるものとする</a:t>
            </a:r>
            <a:endParaRPr lang="en-US" altLang="ja-JP" sz="2400" dirty="0">
              <a:latin typeface="+mn-ea"/>
            </a:endParaRPr>
          </a:p>
          <a:p>
            <a:r>
              <a:rPr lang="ja-JP" altLang="en-US" sz="2400" dirty="0">
                <a:latin typeface="+mn-ea"/>
              </a:rPr>
              <a:t>　　◆透明性の高い事業所であることをアピールする</a:t>
            </a:r>
            <a:endParaRPr lang="en-US" altLang="ja-JP" sz="2400" dirty="0">
              <a:latin typeface="+mn-ea"/>
            </a:endParaRPr>
          </a:p>
          <a:p>
            <a:r>
              <a:rPr lang="ja-JP" altLang="en-US" sz="2400" dirty="0">
                <a:latin typeface="+mn-ea"/>
              </a:rPr>
              <a:t>　　◆利用者や家族、関係職種へ情報提供する</a:t>
            </a:r>
            <a:endParaRPr lang="en-US" altLang="ja-JP" sz="2400" dirty="0">
              <a:latin typeface="+mn-ea"/>
            </a:endParaRPr>
          </a:p>
        </p:txBody>
      </p:sp>
      <p:sp>
        <p:nvSpPr>
          <p:cNvPr id="24" name="角丸四角形 9">
            <a:extLst>
              <a:ext uri="{FF2B5EF4-FFF2-40B4-BE49-F238E27FC236}">
                <a16:creationId xmlns:a16="http://schemas.microsoft.com/office/drawing/2014/main" id="{E96B96AC-F919-43CC-8FB8-06EDA403D4D2}"/>
              </a:ext>
            </a:extLst>
          </p:cNvPr>
          <p:cNvSpPr/>
          <p:nvPr/>
        </p:nvSpPr>
        <p:spPr>
          <a:xfrm>
            <a:off x="4661522" y="2348880"/>
            <a:ext cx="3798910" cy="18697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chemeClr val="accent6">
                    <a:lumMod val="75000"/>
                  </a:schemeClr>
                </a:solidFill>
                <a:latin typeface="+mn-ea"/>
              </a:rPr>
              <a:t>＜サービス内容＞</a:t>
            </a:r>
            <a:endParaRPr lang="en-US" altLang="ja-JP" sz="2400" dirty="0">
              <a:solidFill>
                <a:schemeClr val="accent6">
                  <a:lumMod val="75000"/>
                </a:schemeClr>
              </a:solidFill>
              <a:latin typeface="+mn-ea"/>
            </a:endParaRPr>
          </a:p>
          <a:p>
            <a:r>
              <a:rPr lang="ja-JP" altLang="en-US" sz="2400" dirty="0">
                <a:latin typeface="+mn-ea"/>
              </a:rPr>
              <a:t>　・事業所の強み</a:t>
            </a:r>
            <a:endParaRPr lang="en-US" altLang="ja-JP" sz="1000" dirty="0">
              <a:latin typeface="+mn-ea"/>
            </a:endParaRPr>
          </a:p>
          <a:p>
            <a:r>
              <a:rPr lang="ja-JP" altLang="en-US" sz="2400" dirty="0">
                <a:latin typeface="+mn-ea"/>
              </a:rPr>
              <a:t>　・事業所の特徴</a:t>
            </a:r>
            <a:endParaRPr lang="en-US" altLang="ja-JP" sz="2400" dirty="0">
              <a:latin typeface="+mn-ea"/>
            </a:endParaRPr>
          </a:p>
          <a:p>
            <a:r>
              <a:rPr lang="ja-JP" altLang="en-US" sz="2400" dirty="0">
                <a:latin typeface="+mn-ea"/>
              </a:rPr>
              <a:t>　・職員教育</a:t>
            </a:r>
            <a:endParaRPr lang="en-US" altLang="ja-JP" sz="2400" dirty="0">
              <a:latin typeface="+mn-ea"/>
            </a:endParaRPr>
          </a:p>
        </p:txBody>
      </p:sp>
      <p:sp>
        <p:nvSpPr>
          <p:cNvPr id="25" name="下矢印 13">
            <a:extLst>
              <a:ext uri="{FF2B5EF4-FFF2-40B4-BE49-F238E27FC236}">
                <a16:creationId xmlns:a16="http://schemas.microsoft.com/office/drawing/2014/main" id="{753C6476-30E2-48E3-A0F5-7F7520836AE4}"/>
              </a:ext>
            </a:extLst>
          </p:cNvPr>
          <p:cNvSpPr/>
          <p:nvPr/>
        </p:nvSpPr>
        <p:spPr>
          <a:xfrm>
            <a:off x="1754931" y="4237321"/>
            <a:ext cx="1080120" cy="783942"/>
          </a:xfrm>
          <a:prstGeom prst="downArrow">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公表</a:t>
            </a:r>
          </a:p>
        </p:txBody>
      </p:sp>
      <p:sp>
        <p:nvSpPr>
          <p:cNvPr id="27" name="下矢印 13">
            <a:extLst>
              <a:ext uri="{FF2B5EF4-FFF2-40B4-BE49-F238E27FC236}">
                <a16:creationId xmlns:a16="http://schemas.microsoft.com/office/drawing/2014/main" id="{8F999DFD-0B7E-435C-B95B-74887BB6284A}"/>
              </a:ext>
            </a:extLst>
          </p:cNvPr>
          <p:cNvSpPr/>
          <p:nvPr/>
        </p:nvSpPr>
        <p:spPr>
          <a:xfrm>
            <a:off x="6013140" y="4257302"/>
            <a:ext cx="1080120" cy="783942"/>
          </a:xfrm>
          <a:prstGeom prst="downArrow">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公表</a:t>
            </a:r>
          </a:p>
        </p:txBody>
      </p:sp>
    </p:spTree>
    <p:extLst>
      <p:ext uri="{BB962C8B-B14F-4D97-AF65-F5344CB8AC3E}">
        <p14:creationId xmlns:p14="http://schemas.microsoft.com/office/powerpoint/2010/main" val="1811491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53</a:t>
            </a:fld>
            <a:endParaRPr kumimoji="1" lang="ja-JP" altLang="en-US" dirty="0"/>
          </a:p>
        </p:txBody>
      </p:sp>
      <p:sp>
        <p:nvSpPr>
          <p:cNvPr id="3" name="コンテンツ プレースホルダー 2"/>
          <p:cNvSpPr>
            <a:spLocks noGrp="1"/>
          </p:cNvSpPr>
          <p:nvPr>
            <p:ph idx="4294967295"/>
          </p:nvPr>
        </p:nvSpPr>
        <p:spPr>
          <a:xfrm>
            <a:off x="899592" y="1052513"/>
            <a:ext cx="8002587" cy="5303837"/>
          </a:xfrm>
          <a:ln>
            <a:noFill/>
          </a:ln>
        </p:spPr>
        <p:txBody>
          <a:bodyPr lIns="360000" tIns="360000" rIns="360000" bIns="180000">
            <a:noAutofit/>
          </a:bodyPr>
          <a:lstStyle/>
          <a:p>
            <a:pPr marL="0" indent="0">
              <a:buClr>
                <a:srgbClr val="FF9999"/>
              </a:buClr>
              <a:buNone/>
            </a:pPr>
            <a:r>
              <a:rPr lang="ja-JP" altLang="en-US" sz="2400" dirty="0">
                <a:solidFill>
                  <a:schemeClr val="accent2">
                    <a:lumMod val="60000"/>
                    <a:lumOff val="40000"/>
                  </a:schemeClr>
                </a:solidFill>
                <a:latin typeface="+mn-ea"/>
              </a:rPr>
              <a:t>●</a:t>
            </a:r>
            <a:r>
              <a:rPr lang="ja-JP" altLang="en-US" sz="3000" dirty="0">
                <a:latin typeface="+mn-ea"/>
              </a:rPr>
              <a:t>業務のばらつきや事業所の強み弱みが</a:t>
            </a:r>
            <a:endParaRPr lang="en-US" altLang="ja-JP" sz="3000" dirty="0">
              <a:latin typeface="+mn-ea"/>
            </a:endParaRPr>
          </a:p>
          <a:p>
            <a:pPr marL="0" indent="0">
              <a:buClr>
                <a:srgbClr val="FF9999"/>
              </a:buClr>
              <a:buNone/>
            </a:pPr>
            <a:r>
              <a:rPr lang="ja-JP" altLang="en-US" sz="3000" dirty="0">
                <a:latin typeface="+mn-ea"/>
              </a:rPr>
              <a:t>　わかります</a:t>
            </a:r>
            <a:endParaRPr lang="en-US" altLang="ja-JP" sz="3000" dirty="0">
              <a:latin typeface="+mn-ea"/>
            </a:endParaRPr>
          </a:p>
          <a:p>
            <a:pPr marL="0" indent="0">
              <a:buNone/>
            </a:pPr>
            <a:r>
              <a:rPr lang="ja-JP" altLang="en-US" sz="3000" dirty="0">
                <a:solidFill>
                  <a:schemeClr val="accent2">
                    <a:lumMod val="60000"/>
                    <a:lumOff val="40000"/>
                  </a:schemeClr>
                </a:solidFill>
                <a:latin typeface="+mn-ea"/>
              </a:rPr>
              <a:t>●</a:t>
            </a:r>
            <a:r>
              <a:rPr lang="ja-JP" altLang="en-US" sz="3000" dirty="0">
                <a:latin typeface="+mn-ea"/>
              </a:rPr>
              <a:t>運営上必要な項目が網羅されており、</a:t>
            </a:r>
            <a:endParaRPr lang="en-US" altLang="ja-JP" sz="3000" dirty="0">
              <a:latin typeface="+mn-ea"/>
            </a:endParaRPr>
          </a:p>
          <a:p>
            <a:pPr marL="0" indent="0">
              <a:buNone/>
            </a:pPr>
            <a:r>
              <a:rPr lang="ja-JP" altLang="en-US" sz="3000" dirty="0">
                <a:latin typeface="+mn-ea"/>
              </a:rPr>
              <a:t>　整備すべき項目を再確認できます</a:t>
            </a:r>
            <a:endParaRPr lang="en-US" altLang="ja-JP" sz="3000" dirty="0">
              <a:latin typeface="+mn-ea"/>
            </a:endParaRPr>
          </a:p>
          <a:p>
            <a:pPr marL="0" indent="0">
              <a:buNone/>
            </a:pPr>
            <a:r>
              <a:rPr lang="ja-JP" altLang="en-US" sz="3000" dirty="0">
                <a:solidFill>
                  <a:schemeClr val="accent2">
                    <a:lumMod val="60000"/>
                    <a:lumOff val="40000"/>
                  </a:schemeClr>
                </a:solidFill>
                <a:latin typeface="+mn-ea"/>
              </a:rPr>
              <a:t>●</a:t>
            </a:r>
            <a:r>
              <a:rPr lang="ja-JP" altLang="en-US" sz="3000" dirty="0">
                <a:latin typeface="+mn-ea"/>
              </a:rPr>
              <a:t>自訪問看護ステーションの取組みを</a:t>
            </a:r>
            <a:endParaRPr lang="en-US" altLang="ja-JP" sz="3000" dirty="0">
              <a:latin typeface="+mn-ea"/>
            </a:endParaRPr>
          </a:p>
          <a:p>
            <a:pPr marL="0" indent="0">
              <a:buNone/>
            </a:pPr>
            <a:r>
              <a:rPr lang="ja-JP" altLang="en-US" sz="3000" dirty="0">
                <a:latin typeface="+mn-ea"/>
              </a:rPr>
              <a:t>　経年的に客観視できます</a:t>
            </a:r>
            <a:endParaRPr lang="en-US" altLang="ja-JP" sz="3000" dirty="0">
              <a:latin typeface="+mn-ea"/>
            </a:endParaRPr>
          </a:p>
          <a:p>
            <a:pPr marL="0" indent="0">
              <a:buNone/>
            </a:pPr>
            <a:r>
              <a:rPr lang="ja-JP" altLang="en-US" sz="3000" dirty="0">
                <a:solidFill>
                  <a:schemeClr val="accent2">
                    <a:lumMod val="60000"/>
                    <a:lumOff val="40000"/>
                  </a:schemeClr>
                </a:solidFill>
                <a:latin typeface="+mn-ea"/>
              </a:rPr>
              <a:t>●</a:t>
            </a:r>
            <a:r>
              <a:rPr lang="ja-JP" altLang="en-US" sz="3000" dirty="0">
                <a:latin typeface="+mn-ea"/>
              </a:rPr>
              <a:t>課題を発見、明確にすることにより、</a:t>
            </a:r>
            <a:endParaRPr lang="en-US" altLang="ja-JP" sz="3000" dirty="0">
              <a:latin typeface="+mn-ea"/>
            </a:endParaRPr>
          </a:p>
          <a:p>
            <a:pPr marL="0" indent="0">
              <a:buNone/>
            </a:pPr>
            <a:r>
              <a:rPr lang="ja-JP" altLang="en-US" sz="3000" dirty="0">
                <a:latin typeface="+mn-ea"/>
              </a:rPr>
              <a:t>　今後の取組みにつなげられます</a:t>
            </a:r>
            <a:endParaRPr lang="en-US" altLang="ja-JP" sz="3000" dirty="0">
              <a:latin typeface="+mn-ea"/>
            </a:endParaRPr>
          </a:p>
          <a:p>
            <a:pPr marL="0" indent="0">
              <a:buNone/>
            </a:pPr>
            <a:r>
              <a:rPr lang="ja-JP" altLang="en-US" sz="3000" dirty="0">
                <a:solidFill>
                  <a:schemeClr val="accent2">
                    <a:lumMod val="60000"/>
                    <a:lumOff val="40000"/>
                  </a:schemeClr>
                </a:solidFill>
                <a:latin typeface="+mn-ea"/>
              </a:rPr>
              <a:t>●</a:t>
            </a:r>
            <a:r>
              <a:rPr lang="ja-JP" altLang="en-US" sz="3000" dirty="0">
                <a:latin typeface="+mn-ea"/>
              </a:rPr>
              <a:t>業務運営等、悩んだときの指標になります</a:t>
            </a:r>
            <a:endParaRPr lang="en-US" altLang="ja-JP" sz="3000" dirty="0">
              <a:latin typeface="+mn-ea"/>
            </a:endParaRPr>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p:txBody>
      </p:sp>
      <p:sp>
        <p:nvSpPr>
          <p:cNvPr id="6" name="タイトル 1">
            <a:extLst>
              <a:ext uri="{FF2B5EF4-FFF2-40B4-BE49-F238E27FC236}">
                <a16:creationId xmlns:a16="http://schemas.microsoft.com/office/drawing/2014/main" id="{5E271E75-DEDA-4BAD-ABE4-65D82137D92B}"/>
              </a:ext>
            </a:extLst>
          </p:cNvPr>
          <p:cNvSpPr txBox="1">
            <a:spLocks/>
          </p:cNvSpPr>
          <p:nvPr/>
        </p:nvSpPr>
        <p:spPr>
          <a:xfrm>
            <a:off x="0" y="116632"/>
            <a:ext cx="9144000" cy="864096"/>
          </a:xfrm>
          <a:prstGeom prst="rect">
            <a:avLst/>
          </a:prstGeom>
          <a:noFill/>
          <a:ln>
            <a:noFill/>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自己評価ガイドライン活用のメリット</a:t>
            </a:r>
          </a:p>
        </p:txBody>
      </p:sp>
    </p:spTree>
    <p:extLst>
      <p:ext uri="{BB962C8B-B14F-4D97-AF65-F5344CB8AC3E}">
        <p14:creationId xmlns:p14="http://schemas.microsoft.com/office/powerpoint/2010/main" val="3325689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54</a:t>
            </a:fld>
            <a:endParaRPr kumimoji="1" lang="ja-JP" altLang="en-US"/>
          </a:p>
        </p:txBody>
      </p:sp>
      <p:sp>
        <p:nvSpPr>
          <p:cNvPr id="3" name="コンテンツ プレースホルダー 2"/>
          <p:cNvSpPr>
            <a:spLocks noGrp="1"/>
          </p:cNvSpPr>
          <p:nvPr>
            <p:ph idx="4294967295"/>
          </p:nvPr>
        </p:nvSpPr>
        <p:spPr>
          <a:xfrm>
            <a:off x="228600" y="1202162"/>
            <a:ext cx="8686800" cy="5076825"/>
          </a:xfrm>
          <a:ln>
            <a:noFill/>
          </a:ln>
        </p:spPr>
        <p:txBody>
          <a:bodyPr lIns="360000" tIns="360000" rIns="360000" bIns="180000" anchor="ctr">
            <a:normAutofit fontScale="92500"/>
          </a:bodyPr>
          <a:lstStyle/>
          <a:p>
            <a:pPr marL="0" indent="0">
              <a:buNone/>
            </a:pPr>
            <a:r>
              <a:rPr lang="ja-JP" altLang="en-US" sz="3600" dirty="0">
                <a:solidFill>
                  <a:schemeClr val="accent2">
                    <a:lumMod val="60000"/>
                    <a:lumOff val="40000"/>
                  </a:schemeClr>
                </a:solidFill>
                <a:latin typeface="+mn-ea"/>
              </a:rPr>
              <a:t>●</a:t>
            </a:r>
            <a:r>
              <a:rPr lang="ja-JP" altLang="en-US" sz="3600" dirty="0">
                <a:latin typeface="+mn-ea"/>
              </a:rPr>
              <a:t>自訪問看護ステーションの課題を発見し、</a:t>
            </a:r>
            <a:endParaRPr lang="en-US" altLang="ja-JP" sz="3600" dirty="0">
              <a:latin typeface="+mn-ea"/>
            </a:endParaRPr>
          </a:p>
          <a:p>
            <a:pPr marL="0" indent="0">
              <a:buNone/>
            </a:pPr>
            <a:r>
              <a:rPr lang="ja-JP" altLang="en-US" sz="3600" dirty="0">
                <a:latin typeface="+mn-ea"/>
              </a:rPr>
              <a:t>　  改善していくことにより、質の高い訪問看</a:t>
            </a:r>
            <a:endParaRPr lang="en-US" altLang="ja-JP" sz="3600" dirty="0">
              <a:latin typeface="+mn-ea"/>
            </a:endParaRPr>
          </a:p>
          <a:p>
            <a:pPr marL="0" indent="0">
              <a:buNone/>
            </a:pPr>
            <a:r>
              <a:rPr lang="en-US" altLang="ja-JP" sz="3600" dirty="0">
                <a:latin typeface="+mn-ea"/>
              </a:rPr>
              <a:t>     </a:t>
            </a:r>
            <a:r>
              <a:rPr lang="ja-JP" altLang="en-US" sz="3600" dirty="0">
                <a:latin typeface="+mn-ea"/>
              </a:rPr>
              <a:t>護を提供できる</a:t>
            </a:r>
            <a:endParaRPr lang="en-US" altLang="ja-JP" sz="3600" dirty="0">
              <a:latin typeface="+mn-ea"/>
            </a:endParaRPr>
          </a:p>
          <a:p>
            <a:pPr marL="0" indent="0">
              <a:buNone/>
            </a:pPr>
            <a:r>
              <a:rPr lang="ja-JP" altLang="en-US" sz="3600" dirty="0">
                <a:solidFill>
                  <a:schemeClr val="accent2">
                    <a:lumMod val="60000"/>
                    <a:lumOff val="40000"/>
                  </a:schemeClr>
                </a:solidFill>
                <a:latin typeface="+mn-ea"/>
              </a:rPr>
              <a:t>●</a:t>
            </a:r>
            <a:r>
              <a:rPr lang="ja-JP" altLang="en-US" sz="3600" dirty="0">
                <a:latin typeface="+mn-ea"/>
              </a:rPr>
              <a:t>組織のビジョンを持つことができ、事業運</a:t>
            </a:r>
            <a:endParaRPr lang="en-US" altLang="ja-JP" sz="3600" dirty="0">
              <a:latin typeface="+mn-ea"/>
            </a:endParaRPr>
          </a:p>
          <a:p>
            <a:pPr marL="0" indent="0">
              <a:buNone/>
            </a:pPr>
            <a:r>
              <a:rPr lang="en-US" altLang="ja-JP" sz="3600" dirty="0">
                <a:latin typeface="+mn-ea"/>
              </a:rPr>
              <a:t>    </a:t>
            </a:r>
            <a:r>
              <a:rPr lang="ja-JP" altLang="en-US" sz="3600" dirty="0">
                <a:latin typeface="+mn-ea"/>
              </a:rPr>
              <a:t>営、人材育成、まちづくりなどの事業所体</a:t>
            </a:r>
            <a:endParaRPr lang="en-US" altLang="ja-JP" sz="3600" dirty="0">
              <a:latin typeface="+mn-ea"/>
            </a:endParaRPr>
          </a:p>
          <a:p>
            <a:pPr marL="0" indent="0">
              <a:buNone/>
            </a:pPr>
            <a:r>
              <a:rPr lang="ja-JP" altLang="en-US" sz="3600" dirty="0">
                <a:latin typeface="+mn-ea"/>
              </a:rPr>
              <a:t>　 制を整備できる</a:t>
            </a:r>
            <a:endParaRPr lang="en-US" altLang="ja-JP" sz="3600" dirty="0">
              <a:latin typeface="+mn-ea"/>
            </a:endParaRPr>
          </a:p>
        </p:txBody>
      </p:sp>
      <p:sp>
        <p:nvSpPr>
          <p:cNvPr id="5" name="タイトル 1">
            <a:extLst>
              <a:ext uri="{FF2B5EF4-FFF2-40B4-BE49-F238E27FC236}">
                <a16:creationId xmlns:a16="http://schemas.microsoft.com/office/drawing/2014/main" id="{B9FAAFF1-1C7D-4170-A940-C3218C5326B6}"/>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自己評価ガイドラインによって実現できること</a:t>
            </a:r>
          </a:p>
        </p:txBody>
      </p:sp>
    </p:spTree>
    <p:extLst>
      <p:ext uri="{BB962C8B-B14F-4D97-AF65-F5344CB8AC3E}">
        <p14:creationId xmlns:p14="http://schemas.microsoft.com/office/powerpoint/2010/main" val="425618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55</a:t>
            </a:fld>
            <a:endParaRPr kumimoji="1" lang="ja-JP" altLang="en-US"/>
          </a:p>
        </p:txBody>
      </p:sp>
      <p:pic>
        <p:nvPicPr>
          <p:cNvPr id="11" name="コンテンツ プレースホルダー 10">
            <a:extLst>
              <a:ext uri="{FF2B5EF4-FFF2-40B4-BE49-F238E27FC236}">
                <a16:creationId xmlns:a16="http://schemas.microsoft.com/office/drawing/2014/main" id="{2583FDC0-E152-44F8-8A35-FC99389A2A9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784850" y="1574800"/>
            <a:ext cx="3359150" cy="2862263"/>
          </a:xfrm>
        </p:spPr>
      </p:pic>
      <p:sp>
        <p:nvSpPr>
          <p:cNvPr id="5" name="タイトル 1">
            <a:extLst>
              <a:ext uri="{FF2B5EF4-FFF2-40B4-BE49-F238E27FC236}">
                <a16:creationId xmlns:a16="http://schemas.microsoft.com/office/drawing/2014/main" id="{B9FAAFF1-1C7D-4170-A940-C3218C5326B6}"/>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latin typeface="+mj-ea"/>
              </a:rPr>
              <a:t>自己評価</a:t>
            </a:r>
            <a:r>
              <a:rPr lang="en-US" altLang="ja-JP" sz="3600" dirty="0">
                <a:solidFill>
                  <a:schemeClr val="bg1"/>
                </a:solidFill>
                <a:latin typeface="+mj-ea"/>
              </a:rPr>
              <a:t>Web</a:t>
            </a:r>
            <a:r>
              <a:rPr lang="ja-JP" altLang="en-US" sz="3600" dirty="0">
                <a:solidFill>
                  <a:schemeClr val="bg1"/>
                </a:solidFill>
                <a:latin typeface="+mj-ea"/>
              </a:rPr>
              <a:t>システムを使ってみよう！</a:t>
            </a:r>
          </a:p>
        </p:txBody>
      </p:sp>
      <p:sp>
        <p:nvSpPr>
          <p:cNvPr id="7" name="コンテンツ プレースホルダー 2">
            <a:extLst>
              <a:ext uri="{FF2B5EF4-FFF2-40B4-BE49-F238E27FC236}">
                <a16:creationId xmlns:a16="http://schemas.microsoft.com/office/drawing/2014/main" id="{54A4223E-1F08-485A-9981-D5AC9FEC2521}"/>
              </a:ext>
            </a:extLst>
          </p:cNvPr>
          <p:cNvSpPr txBox="1">
            <a:spLocks/>
          </p:cNvSpPr>
          <p:nvPr/>
        </p:nvSpPr>
        <p:spPr>
          <a:xfrm>
            <a:off x="107504" y="1998075"/>
            <a:ext cx="6445696" cy="4723399"/>
          </a:xfrm>
          <a:prstGeom prst="rect">
            <a:avLst/>
          </a:prstGeom>
          <a:ln>
            <a:noFill/>
          </a:ln>
        </p:spPr>
        <p:txBody>
          <a:bodyPr vert="horz" lIns="360000" tIns="180000" rIns="180000" bIns="180000" rtlCol="0" anchor="ct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nSpc>
                <a:spcPct val="120000"/>
              </a:lnSpc>
              <a:buNone/>
            </a:pPr>
            <a:r>
              <a:rPr lang="ja-JP" altLang="en-US" sz="3600" dirty="0">
                <a:latin typeface="+mn-ea"/>
              </a:rPr>
              <a:t>　　</a:t>
            </a:r>
            <a:r>
              <a:rPr lang="ja-JP" altLang="en-US" sz="3300" dirty="0">
                <a:latin typeface="+mn-ea"/>
              </a:rPr>
              <a:t>入力が簡単</a:t>
            </a:r>
            <a:endParaRPr lang="en-US" altLang="ja-JP" sz="3300" dirty="0">
              <a:latin typeface="+mn-ea"/>
            </a:endParaRPr>
          </a:p>
          <a:p>
            <a:pPr marL="0" indent="0">
              <a:lnSpc>
                <a:spcPct val="120000"/>
              </a:lnSpc>
              <a:buNone/>
            </a:pPr>
            <a:r>
              <a:rPr lang="ja-JP" altLang="en-US" sz="3300" dirty="0">
                <a:latin typeface="+mn-ea"/>
              </a:rPr>
              <a:t>　　短時間でできる</a:t>
            </a:r>
            <a:endParaRPr lang="en-US" altLang="ja-JP" sz="3300" dirty="0">
              <a:latin typeface="+mn-ea"/>
            </a:endParaRPr>
          </a:p>
          <a:p>
            <a:pPr marL="0" indent="0">
              <a:lnSpc>
                <a:spcPct val="120000"/>
              </a:lnSpc>
              <a:buNone/>
            </a:pPr>
            <a:r>
              <a:rPr lang="ja-JP" altLang="en-US" sz="3300" dirty="0">
                <a:latin typeface="+mn-ea"/>
              </a:rPr>
              <a:t>　　データに残すことができる</a:t>
            </a:r>
            <a:endParaRPr lang="en-US" altLang="ja-JP" sz="3300" dirty="0">
              <a:latin typeface="+mn-ea"/>
            </a:endParaRPr>
          </a:p>
          <a:p>
            <a:pPr marL="0" indent="0">
              <a:lnSpc>
                <a:spcPct val="120000"/>
              </a:lnSpc>
              <a:buNone/>
            </a:pPr>
            <a:endParaRPr lang="en-US" altLang="ja-JP" sz="1000" dirty="0">
              <a:latin typeface="+mn-ea"/>
            </a:endParaRPr>
          </a:p>
          <a:p>
            <a:pPr marL="0" indent="0">
              <a:lnSpc>
                <a:spcPts val="2500"/>
              </a:lnSpc>
              <a:buNone/>
            </a:pPr>
            <a:r>
              <a:rPr lang="ja-JP" altLang="en-US" sz="3300" dirty="0">
                <a:latin typeface="+mn-ea"/>
              </a:rPr>
              <a:t>　　システムを利用している他</a:t>
            </a:r>
            <a:endParaRPr lang="en-US" altLang="ja-JP" sz="3300" dirty="0">
              <a:latin typeface="+mn-ea"/>
            </a:endParaRPr>
          </a:p>
          <a:p>
            <a:pPr marL="0" indent="0">
              <a:lnSpc>
                <a:spcPts val="2500"/>
              </a:lnSpc>
              <a:buNone/>
            </a:pPr>
            <a:r>
              <a:rPr lang="ja-JP" altLang="en-US" sz="3300" dirty="0">
                <a:latin typeface="+mn-ea"/>
              </a:rPr>
              <a:t>　　事業所の平均と比較ができる</a:t>
            </a:r>
          </a:p>
          <a:p>
            <a:pPr marL="0" indent="0">
              <a:lnSpc>
                <a:spcPts val="2500"/>
              </a:lnSpc>
              <a:buNone/>
            </a:pPr>
            <a:r>
              <a:rPr lang="ja-JP" altLang="en-US" sz="1000" dirty="0">
                <a:latin typeface="+mn-ea"/>
              </a:rPr>
              <a:t>　　</a:t>
            </a:r>
            <a:endParaRPr lang="en-US" altLang="ja-JP" sz="1000" dirty="0">
              <a:latin typeface="+mn-ea"/>
            </a:endParaRPr>
          </a:p>
          <a:p>
            <a:pPr marL="0" indent="0">
              <a:lnSpc>
                <a:spcPts val="2500"/>
              </a:lnSpc>
              <a:buNone/>
            </a:pPr>
            <a:r>
              <a:rPr lang="ja-JP" altLang="en-US" sz="3300" dirty="0">
                <a:latin typeface="+mn-ea"/>
              </a:rPr>
              <a:t>　　無料で利用できる</a:t>
            </a:r>
            <a:endParaRPr lang="en-US" altLang="ja-JP" sz="3300" dirty="0">
              <a:latin typeface="+mn-ea"/>
            </a:endParaRPr>
          </a:p>
          <a:p>
            <a:pPr marL="0" indent="0">
              <a:lnSpc>
                <a:spcPts val="2500"/>
              </a:lnSpc>
              <a:buNone/>
            </a:pPr>
            <a:r>
              <a:rPr lang="ja-JP" altLang="en-US" sz="3300" dirty="0">
                <a:latin typeface="+mn-ea"/>
              </a:rPr>
              <a:t>　　（会員限定）</a:t>
            </a:r>
            <a:endParaRPr lang="en-US" altLang="ja-JP" sz="3300" dirty="0">
              <a:latin typeface="+mn-ea"/>
            </a:endParaRPr>
          </a:p>
        </p:txBody>
      </p:sp>
      <p:sp>
        <p:nvSpPr>
          <p:cNvPr id="8" name="フローチャート: 端子 7">
            <a:extLst>
              <a:ext uri="{FF2B5EF4-FFF2-40B4-BE49-F238E27FC236}">
                <a16:creationId xmlns:a16="http://schemas.microsoft.com/office/drawing/2014/main" id="{3770D9F4-B5B6-4CAE-B81E-4709ECA423D4}"/>
              </a:ext>
            </a:extLst>
          </p:cNvPr>
          <p:cNvSpPr/>
          <p:nvPr/>
        </p:nvSpPr>
        <p:spPr>
          <a:xfrm>
            <a:off x="233518" y="1556792"/>
            <a:ext cx="4716524" cy="547387"/>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mn-ea"/>
              </a:rPr>
              <a:t>自己評価</a:t>
            </a:r>
            <a:r>
              <a:rPr lang="en-US" altLang="ja-JP" sz="2000" dirty="0">
                <a:latin typeface="+mn-ea"/>
              </a:rPr>
              <a:t>Web</a:t>
            </a:r>
            <a:r>
              <a:rPr lang="ja-JP" altLang="en-US" sz="2000" dirty="0">
                <a:latin typeface="+mn-ea"/>
              </a:rPr>
              <a:t>システム活用のメリット</a:t>
            </a:r>
            <a:endParaRPr lang="en-US" altLang="ja-JP" sz="2000" dirty="0">
              <a:latin typeface="+mn-ea"/>
            </a:endParaRPr>
          </a:p>
        </p:txBody>
      </p:sp>
      <p:sp>
        <p:nvSpPr>
          <p:cNvPr id="9" name="楕円 8">
            <a:extLst>
              <a:ext uri="{FF2B5EF4-FFF2-40B4-BE49-F238E27FC236}">
                <a16:creationId xmlns:a16="http://schemas.microsoft.com/office/drawing/2014/main" id="{C6076A0A-19D4-40F9-92C2-48E5FD0B9447}"/>
              </a:ext>
            </a:extLst>
          </p:cNvPr>
          <p:cNvSpPr/>
          <p:nvPr/>
        </p:nvSpPr>
        <p:spPr>
          <a:xfrm>
            <a:off x="395536" y="2305549"/>
            <a:ext cx="504056" cy="475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4400" dirty="0"/>
              <a:t>！</a:t>
            </a:r>
          </a:p>
        </p:txBody>
      </p:sp>
      <p:sp>
        <p:nvSpPr>
          <p:cNvPr id="16" name="楕円 15">
            <a:extLst>
              <a:ext uri="{FF2B5EF4-FFF2-40B4-BE49-F238E27FC236}">
                <a16:creationId xmlns:a16="http://schemas.microsoft.com/office/drawing/2014/main" id="{89030041-662B-4829-A9DB-A67C6D3381DE}"/>
              </a:ext>
            </a:extLst>
          </p:cNvPr>
          <p:cNvSpPr/>
          <p:nvPr/>
        </p:nvSpPr>
        <p:spPr>
          <a:xfrm>
            <a:off x="395536" y="3025629"/>
            <a:ext cx="504056" cy="475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4400" dirty="0"/>
              <a:t>！</a:t>
            </a:r>
          </a:p>
        </p:txBody>
      </p:sp>
      <p:sp>
        <p:nvSpPr>
          <p:cNvPr id="21" name="楕円 20">
            <a:extLst>
              <a:ext uri="{FF2B5EF4-FFF2-40B4-BE49-F238E27FC236}">
                <a16:creationId xmlns:a16="http://schemas.microsoft.com/office/drawing/2014/main" id="{847810DC-24A3-489C-9CFE-D247A1A0DA03}"/>
              </a:ext>
            </a:extLst>
          </p:cNvPr>
          <p:cNvSpPr/>
          <p:nvPr/>
        </p:nvSpPr>
        <p:spPr>
          <a:xfrm>
            <a:off x="395536" y="3717032"/>
            <a:ext cx="504056" cy="475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4400" dirty="0"/>
              <a:t>！</a:t>
            </a:r>
          </a:p>
        </p:txBody>
      </p:sp>
      <p:sp>
        <p:nvSpPr>
          <p:cNvPr id="22" name="楕円 21">
            <a:extLst>
              <a:ext uri="{FF2B5EF4-FFF2-40B4-BE49-F238E27FC236}">
                <a16:creationId xmlns:a16="http://schemas.microsoft.com/office/drawing/2014/main" id="{1EB226E2-3BB0-4593-AF27-1CDCE5C22043}"/>
              </a:ext>
            </a:extLst>
          </p:cNvPr>
          <p:cNvSpPr/>
          <p:nvPr/>
        </p:nvSpPr>
        <p:spPr>
          <a:xfrm>
            <a:off x="395536" y="4393781"/>
            <a:ext cx="504056" cy="475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4400" dirty="0"/>
              <a:t>！</a:t>
            </a:r>
          </a:p>
        </p:txBody>
      </p:sp>
      <p:sp>
        <p:nvSpPr>
          <p:cNvPr id="23" name="楕円 22">
            <a:extLst>
              <a:ext uri="{FF2B5EF4-FFF2-40B4-BE49-F238E27FC236}">
                <a16:creationId xmlns:a16="http://schemas.microsoft.com/office/drawing/2014/main" id="{4ABDF5EB-7723-48E2-A59C-3AEF65D41D6F}"/>
              </a:ext>
            </a:extLst>
          </p:cNvPr>
          <p:cNvSpPr/>
          <p:nvPr/>
        </p:nvSpPr>
        <p:spPr>
          <a:xfrm>
            <a:off x="395536" y="5589240"/>
            <a:ext cx="504056" cy="475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4400" dirty="0"/>
              <a:t>！</a:t>
            </a:r>
          </a:p>
        </p:txBody>
      </p:sp>
    </p:spTree>
    <p:extLst>
      <p:ext uri="{BB962C8B-B14F-4D97-AF65-F5344CB8AC3E}">
        <p14:creationId xmlns:p14="http://schemas.microsoft.com/office/powerpoint/2010/main" val="3784563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56</a:t>
            </a:fld>
            <a:endParaRPr kumimoji="1" lang="ja-JP" altLang="en-US" dirty="0"/>
          </a:p>
        </p:txBody>
      </p:sp>
      <p:sp>
        <p:nvSpPr>
          <p:cNvPr id="24" name="角丸四角形 1">
            <a:extLst>
              <a:ext uri="{FF2B5EF4-FFF2-40B4-BE49-F238E27FC236}">
                <a16:creationId xmlns:a16="http://schemas.microsoft.com/office/drawing/2014/main" id="{0D89C6EB-88CD-441A-990B-A5F0809FF831}"/>
              </a:ext>
            </a:extLst>
          </p:cNvPr>
          <p:cNvSpPr/>
          <p:nvPr/>
        </p:nvSpPr>
        <p:spPr>
          <a:xfrm>
            <a:off x="1115616" y="1052736"/>
            <a:ext cx="6912768" cy="648072"/>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0000"/>
                </a:solidFill>
                <a:latin typeface="+mn-ea"/>
                <a:cs typeface="Calibri" panose="020F0502020204030204" pitchFamily="34" charset="0"/>
              </a:rPr>
              <a:t>発行された「ユーザーＩＤ」と「初期パスワード」を用いて</a:t>
            </a:r>
            <a:endParaRPr lang="en-US" altLang="ja-JP" dirty="0">
              <a:solidFill>
                <a:srgbClr val="000000"/>
              </a:solidFill>
              <a:latin typeface="+mn-ea"/>
              <a:cs typeface="Calibri" panose="020F0502020204030204" pitchFamily="34" charset="0"/>
            </a:endParaRPr>
          </a:p>
          <a:p>
            <a:pPr algn="ctr"/>
            <a:r>
              <a:rPr lang="ja-JP" altLang="en-US" dirty="0">
                <a:solidFill>
                  <a:srgbClr val="000000"/>
                </a:solidFill>
                <a:latin typeface="+mn-ea"/>
                <a:cs typeface="Calibri" panose="020F0502020204030204" pitchFamily="34" charset="0"/>
              </a:rPr>
              <a:t>ログインする</a:t>
            </a:r>
            <a:endParaRPr lang="en-US" altLang="ja-JP" dirty="0">
              <a:solidFill>
                <a:srgbClr val="000000"/>
              </a:solidFill>
              <a:latin typeface="+mn-ea"/>
              <a:cs typeface="Calibri" panose="020F0502020204030204" pitchFamily="34" charset="0"/>
            </a:endParaRPr>
          </a:p>
        </p:txBody>
      </p:sp>
      <p:sp>
        <p:nvSpPr>
          <p:cNvPr id="26" name="角丸四角形 3">
            <a:extLst>
              <a:ext uri="{FF2B5EF4-FFF2-40B4-BE49-F238E27FC236}">
                <a16:creationId xmlns:a16="http://schemas.microsoft.com/office/drawing/2014/main" id="{75752F1C-FF27-4A56-8AC8-2214BA86B743}"/>
              </a:ext>
            </a:extLst>
          </p:cNvPr>
          <p:cNvSpPr/>
          <p:nvPr/>
        </p:nvSpPr>
        <p:spPr>
          <a:xfrm>
            <a:off x="1115616" y="2212274"/>
            <a:ext cx="6912768" cy="648072"/>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0000"/>
                </a:solidFill>
                <a:latin typeface="+mn-ea"/>
                <a:cs typeface="Calibri" panose="020F0502020204030204" pitchFamily="34" charset="0"/>
              </a:rPr>
              <a:t>事業所の登録と本パスワードを設定する</a:t>
            </a:r>
            <a:endParaRPr lang="en-US" altLang="ja-JP" dirty="0">
              <a:solidFill>
                <a:srgbClr val="000000"/>
              </a:solidFill>
              <a:latin typeface="+mn-ea"/>
              <a:cs typeface="Calibri" panose="020F0502020204030204" pitchFamily="34" charset="0"/>
            </a:endParaRPr>
          </a:p>
        </p:txBody>
      </p:sp>
      <p:sp>
        <p:nvSpPr>
          <p:cNvPr id="28" name="角丸四角形 5">
            <a:extLst>
              <a:ext uri="{FF2B5EF4-FFF2-40B4-BE49-F238E27FC236}">
                <a16:creationId xmlns:a16="http://schemas.microsoft.com/office/drawing/2014/main" id="{2B66AB9B-F61B-413A-91AE-7C9FD6C23C79}"/>
              </a:ext>
            </a:extLst>
          </p:cNvPr>
          <p:cNvSpPr/>
          <p:nvPr/>
        </p:nvSpPr>
        <p:spPr>
          <a:xfrm>
            <a:off x="1115616" y="3371812"/>
            <a:ext cx="6912768" cy="936104"/>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0000"/>
                </a:solidFill>
                <a:latin typeface="+mn-ea"/>
                <a:cs typeface="Calibri" panose="020F0502020204030204" pitchFamily="34" charset="0"/>
              </a:rPr>
              <a:t>インターネット上で「訪問看護ステーションにおける</a:t>
            </a:r>
            <a:endParaRPr lang="en-US" altLang="ja-JP" dirty="0">
              <a:solidFill>
                <a:srgbClr val="000000"/>
              </a:solidFill>
              <a:latin typeface="+mn-ea"/>
              <a:cs typeface="Calibri" panose="020F0502020204030204" pitchFamily="34" charset="0"/>
            </a:endParaRPr>
          </a:p>
          <a:p>
            <a:pPr algn="ctr"/>
            <a:r>
              <a:rPr lang="ja-JP" altLang="en-US" dirty="0">
                <a:solidFill>
                  <a:srgbClr val="000000"/>
                </a:solidFill>
                <a:latin typeface="+mn-ea"/>
                <a:cs typeface="Calibri" panose="020F0502020204030204" pitchFamily="34" charset="0"/>
              </a:rPr>
              <a:t>事業所自己評価のガイドライン」に沿って入力</a:t>
            </a:r>
          </a:p>
        </p:txBody>
      </p:sp>
      <p:sp>
        <p:nvSpPr>
          <p:cNvPr id="29" name="下矢印 6">
            <a:extLst>
              <a:ext uri="{FF2B5EF4-FFF2-40B4-BE49-F238E27FC236}">
                <a16:creationId xmlns:a16="http://schemas.microsoft.com/office/drawing/2014/main" id="{3EE70E9E-E969-4D96-8872-B740BE46892E}"/>
              </a:ext>
            </a:extLst>
          </p:cNvPr>
          <p:cNvSpPr/>
          <p:nvPr/>
        </p:nvSpPr>
        <p:spPr>
          <a:xfrm>
            <a:off x="4194527" y="1782553"/>
            <a:ext cx="754946" cy="344115"/>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0" name="角丸四角形 7">
            <a:extLst>
              <a:ext uri="{FF2B5EF4-FFF2-40B4-BE49-F238E27FC236}">
                <a16:creationId xmlns:a16="http://schemas.microsoft.com/office/drawing/2014/main" id="{1F32B88C-92AC-428C-86E6-10484A17D1C3}"/>
              </a:ext>
            </a:extLst>
          </p:cNvPr>
          <p:cNvSpPr/>
          <p:nvPr/>
        </p:nvSpPr>
        <p:spPr>
          <a:xfrm>
            <a:off x="1115616" y="4815521"/>
            <a:ext cx="6912768" cy="648072"/>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ja-JP" dirty="0">
                <a:solidFill>
                  <a:srgbClr val="000000"/>
                </a:solidFill>
                <a:latin typeface="+mn-ea"/>
                <a:cs typeface="Calibri" panose="020F0502020204030204" pitchFamily="34" charset="0"/>
              </a:rPr>
              <a:t>回答した自己評価の結果をダウンロード</a:t>
            </a:r>
            <a:r>
              <a:rPr lang="ja-JP" altLang="en-US" dirty="0">
                <a:solidFill>
                  <a:srgbClr val="000000"/>
                </a:solidFill>
                <a:latin typeface="+mn-ea"/>
                <a:cs typeface="Calibri" panose="020F0502020204030204" pitchFamily="34" charset="0"/>
              </a:rPr>
              <a:t>する</a:t>
            </a:r>
            <a:endParaRPr lang="en-US" altLang="ja-JP" dirty="0">
              <a:solidFill>
                <a:srgbClr val="000000"/>
              </a:solidFill>
              <a:latin typeface="+mn-ea"/>
              <a:cs typeface="Calibri" panose="020F0502020204030204" pitchFamily="34" charset="0"/>
            </a:endParaRPr>
          </a:p>
        </p:txBody>
      </p:sp>
      <p:sp>
        <p:nvSpPr>
          <p:cNvPr id="32" name="角丸四角形 9">
            <a:extLst>
              <a:ext uri="{FF2B5EF4-FFF2-40B4-BE49-F238E27FC236}">
                <a16:creationId xmlns:a16="http://schemas.microsoft.com/office/drawing/2014/main" id="{9F8498D5-9B8D-44B7-B77D-ADF4646E7D2F}"/>
              </a:ext>
            </a:extLst>
          </p:cNvPr>
          <p:cNvSpPr/>
          <p:nvPr/>
        </p:nvSpPr>
        <p:spPr>
          <a:xfrm>
            <a:off x="1115616" y="5971198"/>
            <a:ext cx="6912768" cy="648072"/>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dirty="0">
                <a:solidFill>
                  <a:srgbClr val="000000"/>
                </a:solidFill>
                <a:latin typeface="+mn-ea"/>
                <a:cs typeface="Calibri" panose="020F0502020204030204" pitchFamily="34" charset="0"/>
              </a:rPr>
              <a:t>課題の抽出・今後の対応策の検討等に活用する</a:t>
            </a:r>
            <a:endParaRPr lang="en-US" altLang="ja-JP" dirty="0">
              <a:solidFill>
                <a:srgbClr val="000000"/>
              </a:solidFill>
              <a:latin typeface="+mn-ea"/>
              <a:cs typeface="Calibri" panose="020F0502020204030204" pitchFamily="34" charset="0"/>
            </a:endParaRPr>
          </a:p>
        </p:txBody>
      </p:sp>
      <p:sp>
        <p:nvSpPr>
          <p:cNvPr id="14" name="タイトル 1">
            <a:extLst>
              <a:ext uri="{FF2B5EF4-FFF2-40B4-BE49-F238E27FC236}">
                <a16:creationId xmlns:a16="http://schemas.microsoft.com/office/drawing/2014/main" id="{CEFF33C0-5B04-4F9D-947F-14BBD327FD10}"/>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latin typeface="+mj-ea"/>
              </a:rPr>
              <a:t>Web</a:t>
            </a:r>
            <a:r>
              <a:rPr lang="ja-JP" altLang="en-US" sz="3600" dirty="0">
                <a:solidFill>
                  <a:schemeClr val="bg1"/>
                </a:solidFill>
                <a:latin typeface="+mj-ea"/>
              </a:rPr>
              <a:t>システムによる自己評価の流れ</a:t>
            </a:r>
          </a:p>
        </p:txBody>
      </p:sp>
      <p:sp>
        <p:nvSpPr>
          <p:cNvPr id="13" name="下矢印 6">
            <a:extLst>
              <a:ext uri="{FF2B5EF4-FFF2-40B4-BE49-F238E27FC236}">
                <a16:creationId xmlns:a16="http://schemas.microsoft.com/office/drawing/2014/main" id="{412B7BA1-7FC4-45E1-B565-FCA361A47BB7}"/>
              </a:ext>
            </a:extLst>
          </p:cNvPr>
          <p:cNvSpPr/>
          <p:nvPr/>
        </p:nvSpPr>
        <p:spPr>
          <a:xfrm>
            <a:off x="4194527" y="2937039"/>
            <a:ext cx="754946" cy="344115"/>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下矢印 6">
            <a:extLst>
              <a:ext uri="{FF2B5EF4-FFF2-40B4-BE49-F238E27FC236}">
                <a16:creationId xmlns:a16="http://schemas.microsoft.com/office/drawing/2014/main" id="{7522E83D-296B-4FD6-9D14-F9530E8B1DB7}"/>
              </a:ext>
            </a:extLst>
          </p:cNvPr>
          <p:cNvSpPr/>
          <p:nvPr/>
        </p:nvSpPr>
        <p:spPr>
          <a:xfrm>
            <a:off x="4194527" y="4389661"/>
            <a:ext cx="754946" cy="344115"/>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6" name="下矢印 6">
            <a:extLst>
              <a:ext uri="{FF2B5EF4-FFF2-40B4-BE49-F238E27FC236}">
                <a16:creationId xmlns:a16="http://schemas.microsoft.com/office/drawing/2014/main" id="{E6638D7D-2DF4-4AE5-AD3F-A013F9D7DF1B}"/>
              </a:ext>
            </a:extLst>
          </p:cNvPr>
          <p:cNvSpPr/>
          <p:nvPr/>
        </p:nvSpPr>
        <p:spPr>
          <a:xfrm>
            <a:off x="4194527" y="5545338"/>
            <a:ext cx="754946" cy="344115"/>
          </a:xfrm>
          <a:prstGeom prst="down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219707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57</a:t>
            </a:fld>
            <a:endParaRPr kumimoji="1" lang="ja-JP" altLang="en-US"/>
          </a:p>
        </p:txBody>
      </p:sp>
      <p:sp>
        <p:nvSpPr>
          <p:cNvPr id="3" name="コンテンツ プレースホルダー 2"/>
          <p:cNvSpPr>
            <a:spLocks noGrp="1"/>
          </p:cNvSpPr>
          <p:nvPr>
            <p:ph idx="4294967295"/>
          </p:nvPr>
        </p:nvSpPr>
        <p:spPr>
          <a:xfrm>
            <a:off x="446856" y="1268413"/>
            <a:ext cx="8229600" cy="4968875"/>
          </a:xfrm>
          <a:ln>
            <a:solidFill>
              <a:schemeClr val="accent2">
                <a:lumMod val="60000"/>
                <a:lumOff val="40000"/>
              </a:schemeClr>
            </a:solidFill>
          </a:ln>
        </p:spPr>
        <p:txBody>
          <a:bodyPr lIns="360000" tIns="360000" rIns="360000" bIns="180000">
            <a:normAutofit/>
          </a:bodyPr>
          <a:lstStyle/>
          <a:p>
            <a:pPr marL="0" indent="0" algn="ctr">
              <a:buNone/>
            </a:pPr>
            <a:endParaRPr lang="en-US" altLang="ja-JP" sz="4000" dirty="0"/>
          </a:p>
          <a:p>
            <a:pPr marL="0" indent="0" algn="ctr">
              <a:buNone/>
            </a:pPr>
            <a:endParaRPr lang="en-US" altLang="ja-JP" sz="4000" dirty="0"/>
          </a:p>
          <a:p>
            <a:pPr marL="0" indent="0" algn="ctr">
              <a:buNone/>
            </a:pPr>
            <a:r>
              <a:rPr lang="en-US" altLang="ja-JP" sz="4400" b="1" dirty="0">
                <a:latin typeface="+mn-ea"/>
              </a:rPr>
              <a:t>Web</a:t>
            </a:r>
            <a:r>
              <a:rPr lang="ja-JP" altLang="en-US" sz="4400" b="1" dirty="0">
                <a:latin typeface="+mn-ea"/>
              </a:rPr>
              <a:t>システムによる自己評価を</a:t>
            </a:r>
            <a:endParaRPr lang="en-US" altLang="ja-JP" sz="4400" b="1" dirty="0">
              <a:latin typeface="+mn-ea"/>
            </a:endParaRPr>
          </a:p>
          <a:p>
            <a:pPr marL="0" indent="0" algn="ctr">
              <a:buNone/>
            </a:pPr>
            <a:r>
              <a:rPr lang="ja-JP" altLang="en-US" sz="4400" b="1" dirty="0">
                <a:latin typeface="+mn-ea"/>
              </a:rPr>
              <a:t>見てみましょう！</a:t>
            </a:r>
          </a:p>
          <a:p>
            <a:pPr marL="0" indent="0" algn="ctr">
              <a:buNone/>
            </a:pPr>
            <a:endParaRPr lang="en-US" altLang="ja-JP" sz="4000" dirty="0"/>
          </a:p>
        </p:txBody>
      </p:sp>
      <p:sp>
        <p:nvSpPr>
          <p:cNvPr id="6" name="タイトル 1">
            <a:extLst>
              <a:ext uri="{FF2B5EF4-FFF2-40B4-BE49-F238E27FC236}">
                <a16:creationId xmlns:a16="http://schemas.microsoft.com/office/drawing/2014/main" id="{607EE8FC-6456-481A-A1C6-05071BD76F57}"/>
              </a:ext>
            </a:extLst>
          </p:cNvPr>
          <p:cNvSpPr txBox="1">
            <a:spLocks/>
          </p:cNvSpPr>
          <p:nvPr/>
        </p:nvSpPr>
        <p:spPr>
          <a:xfrm>
            <a:off x="1187624" y="188640"/>
            <a:ext cx="7956376" cy="792088"/>
          </a:xfrm>
          <a:prstGeom prst="rect">
            <a:avLst/>
          </a:prstGeom>
          <a:noFill/>
          <a:ln>
            <a:noFill/>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latin typeface="+mj-ea"/>
              </a:rPr>
              <a:t>Web</a:t>
            </a:r>
            <a:r>
              <a:rPr lang="ja-JP" altLang="en-US" sz="3600" dirty="0">
                <a:solidFill>
                  <a:schemeClr val="bg1"/>
                </a:solidFill>
                <a:latin typeface="+mj-ea"/>
              </a:rPr>
              <a:t>システムによる自己評価の実際</a:t>
            </a:r>
          </a:p>
        </p:txBody>
      </p:sp>
      <p:pic>
        <p:nvPicPr>
          <p:cNvPr id="5" name="Picture 3">
            <a:extLst>
              <a:ext uri="{FF2B5EF4-FFF2-40B4-BE49-F238E27FC236}">
                <a16:creationId xmlns:a16="http://schemas.microsoft.com/office/drawing/2014/main" id="{415A0A6B-9E43-4AEE-8E75-C52D9476E1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997" t="-1979" r="40056" b="63629"/>
          <a:stretch>
            <a:fillRect/>
          </a:stretch>
        </p:blipFill>
        <p:spPr bwMode="auto">
          <a:xfrm>
            <a:off x="78359" y="88129"/>
            <a:ext cx="1253281" cy="10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8408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5C52D6E-F086-A21B-A779-B3FF31974B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49" y="1268760"/>
            <a:ext cx="8229599" cy="4994088"/>
          </a:xfrm>
          <a:prstGeom prst="rect">
            <a:avLst/>
          </a:prstGeom>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58</a:t>
            </a:fld>
            <a:endParaRPr kumimoji="1" lang="ja-JP" altLang="en-US"/>
          </a:p>
        </p:txBody>
      </p:sp>
      <p:sp>
        <p:nvSpPr>
          <p:cNvPr id="10" name="タイトル 1">
            <a:extLst>
              <a:ext uri="{FF2B5EF4-FFF2-40B4-BE49-F238E27FC236}">
                <a16:creationId xmlns:a16="http://schemas.microsoft.com/office/drawing/2014/main" id="{9429092B-F9D9-46ED-8C7B-6705D0F80218}"/>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latin typeface="+mj-ea"/>
              </a:rPr>
              <a:t>Web</a:t>
            </a:r>
            <a:r>
              <a:rPr lang="ja-JP" altLang="en-US" sz="3600" dirty="0">
                <a:solidFill>
                  <a:schemeClr val="bg1"/>
                </a:solidFill>
                <a:latin typeface="+mj-ea"/>
              </a:rPr>
              <a:t>システムによる自己評価の実際</a:t>
            </a:r>
          </a:p>
        </p:txBody>
      </p:sp>
      <p:sp>
        <p:nvSpPr>
          <p:cNvPr id="2" name="四角形: 角を丸くする 1">
            <a:extLst>
              <a:ext uri="{FF2B5EF4-FFF2-40B4-BE49-F238E27FC236}">
                <a16:creationId xmlns:a16="http://schemas.microsoft.com/office/drawing/2014/main" id="{DE90BB25-5E95-4AFE-92D3-5E3AA93A2602}"/>
              </a:ext>
            </a:extLst>
          </p:cNvPr>
          <p:cNvSpPr/>
          <p:nvPr/>
        </p:nvSpPr>
        <p:spPr>
          <a:xfrm>
            <a:off x="7092280" y="3356992"/>
            <a:ext cx="1440160"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85730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59</a:t>
            </a:fld>
            <a:endParaRPr kumimoji="1" lang="ja-JP" altLang="en-US"/>
          </a:p>
        </p:txBody>
      </p:sp>
      <p:pic>
        <p:nvPicPr>
          <p:cNvPr id="6" name="コンテンツ プレースホルダー 5">
            <a:extLst>
              <a:ext uri="{FF2B5EF4-FFF2-40B4-BE49-F238E27FC236}">
                <a16:creationId xmlns:a16="http://schemas.microsoft.com/office/drawing/2014/main" id="{E6DB2726-31E4-4CBC-8336-1E193F586EF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3528" y="1868488"/>
            <a:ext cx="4000500" cy="3409950"/>
          </a:xfrm>
        </p:spPr>
      </p:pic>
      <p:sp>
        <p:nvSpPr>
          <p:cNvPr id="10" name="タイトル 1">
            <a:extLst>
              <a:ext uri="{FF2B5EF4-FFF2-40B4-BE49-F238E27FC236}">
                <a16:creationId xmlns:a16="http://schemas.microsoft.com/office/drawing/2014/main" id="{53B704E0-CD4D-4C14-99C0-3D7B7CD4C24E}"/>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latin typeface="+mj-ea"/>
              </a:rPr>
              <a:t>Web</a:t>
            </a:r>
            <a:r>
              <a:rPr lang="ja-JP" altLang="en-US" sz="3600" dirty="0">
                <a:solidFill>
                  <a:schemeClr val="bg1"/>
                </a:solidFill>
                <a:latin typeface="+mj-ea"/>
              </a:rPr>
              <a:t>システムによる自己評価の実際</a:t>
            </a:r>
          </a:p>
        </p:txBody>
      </p:sp>
      <p:sp>
        <p:nvSpPr>
          <p:cNvPr id="9" name="吹き出し: 角を丸めた四角形 8">
            <a:extLst>
              <a:ext uri="{FF2B5EF4-FFF2-40B4-BE49-F238E27FC236}">
                <a16:creationId xmlns:a16="http://schemas.microsoft.com/office/drawing/2014/main" id="{42DE89C5-B022-4387-ABFF-676EF9C71339}"/>
              </a:ext>
            </a:extLst>
          </p:cNvPr>
          <p:cNvSpPr/>
          <p:nvPr/>
        </p:nvSpPr>
        <p:spPr>
          <a:xfrm>
            <a:off x="5086166" y="1628800"/>
            <a:ext cx="3924162" cy="1944216"/>
          </a:xfrm>
          <a:prstGeom prst="wedgeRoundRectCallout">
            <a:avLst>
              <a:gd name="adj1" fmla="val -79411"/>
              <a:gd name="adj2" fmla="val 42829"/>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dirty="0">
                <a:solidFill>
                  <a:schemeClr val="tx1"/>
                </a:solidFill>
                <a:latin typeface="+mn-ea"/>
              </a:rPr>
              <a:t>全国訪問看護事業協会から発行された【</a:t>
            </a:r>
            <a:r>
              <a:rPr lang="ja-JP" altLang="en-US" dirty="0">
                <a:solidFill>
                  <a:schemeClr val="tx1"/>
                </a:solidFill>
                <a:latin typeface="+mn-ea"/>
              </a:rPr>
              <a:t>ユーザー</a:t>
            </a:r>
            <a:r>
              <a:rPr lang="en-US" altLang="ja-JP" dirty="0">
                <a:solidFill>
                  <a:schemeClr val="tx1"/>
                </a:solidFill>
                <a:latin typeface="+mn-ea"/>
              </a:rPr>
              <a:t>ID</a:t>
            </a:r>
            <a:r>
              <a:rPr lang="ja-JP" altLang="ja-JP" dirty="0">
                <a:solidFill>
                  <a:schemeClr val="tx1"/>
                </a:solidFill>
                <a:latin typeface="+mn-ea"/>
              </a:rPr>
              <a:t>】と【初期パスワード】を入力後、【ログイン】を</a:t>
            </a:r>
            <a:r>
              <a:rPr lang="ja-JP" altLang="en-US" dirty="0">
                <a:solidFill>
                  <a:schemeClr val="tx1"/>
                </a:solidFill>
                <a:latin typeface="+mn-ea"/>
              </a:rPr>
              <a:t>クリック</a:t>
            </a:r>
            <a:r>
              <a:rPr lang="ja-JP" altLang="ja-JP" dirty="0">
                <a:solidFill>
                  <a:schemeClr val="tx1"/>
                </a:solidFill>
                <a:latin typeface="+mn-ea"/>
              </a:rPr>
              <a:t>してください。</a:t>
            </a:r>
            <a:endParaRPr kumimoji="1" lang="ja-JP" altLang="en-US" dirty="0">
              <a:solidFill>
                <a:schemeClr val="tx1"/>
              </a:solidFill>
              <a:latin typeface="+mn-ea"/>
            </a:endParaRPr>
          </a:p>
        </p:txBody>
      </p:sp>
    </p:spTree>
    <p:extLst>
      <p:ext uri="{BB962C8B-B14F-4D97-AF65-F5344CB8AC3E}">
        <p14:creationId xmlns:p14="http://schemas.microsoft.com/office/powerpoint/2010/main" val="73884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descr="Rectangle: Click to edit Master text styles&#10;Second level&#10;Third level&#10;Fourth level&#10;Fifth level"/>
          <p:cNvSpPr>
            <a:spLocks noGrp="1" noChangeArrowheads="1"/>
          </p:cNvSpPr>
          <p:nvPr>
            <p:ph sz="quarter" idx="4294967295"/>
          </p:nvPr>
        </p:nvSpPr>
        <p:spPr>
          <a:xfrm>
            <a:off x="395536" y="1160646"/>
            <a:ext cx="8496944" cy="5076666"/>
          </a:xfrm>
        </p:spPr>
        <p:txBody>
          <a:bodyPr rtlCol="0">
            <a:normAutofit/>
          </a:bodyPr>
          <a:lstStyle/>
          <a:p>
            <a:pPr marL="0" indent="0">
              <a:buNone/>
              <a:defRPr/>
            </a:pPr>
            <a:r>
              <a:rPr lang="ja-JP" altLang="en-US" sz="2200" dirty="0">
                <a:latin typeface="+mn-ea"/>
              </a:rPr>
              <a:t>◆訪問看護ステーション数　</a:t>
            </a:r>
            <a:r>
              <a:rPr lang="ja-JP" altLang="en-US" sz="2200" dirty="0">
                <a:solidFill>
                  <a:srgbClr val="0033CC"/>
                </a:solidFill>
                <a:latin typeface="+mn-ea"/>
              </a:rPr>
              <a:t>増加傾向に！</a:t>
            </a:r>
          </a:p>
          <a:p>
            <a:pPr marL="0" indent="0" eaLnBrk="1" fontAlgn="auto" hangingPunct="1">
              <a:spcAft>
                <a:spcPts val="0"/>
              </a:spcAft>
              <a:buFont typeface="Wingdings" pitchFamily="2" charset="2"/>
              <a:buNone/>
              <a:defRPr/>
            </a:pPr>
            <a:r>
              <a:rPr lang="ja-JP" altLang="en-US" sz="2200" dirty="0">
                <a:latin typeface="+mn-ea"/>
              </a:rPr>
              <a:t>                    　</a:t>
            </a:r>
            <a:r>
              <a:rPr lang="en-US" altLang="ja-JP" sz="2200" dirty="0">
                <a:solidFill>
                  <a:srgbClr val="FF0000"/>
                </a:solidFill>
                <a:latin typeface="+mn-ea"/>
              </a:rPr>
              <a:t>14,304</a:t>
            </a:r>
            <a:r>
              <a:rPr lang="ja-JP" altLang="en-US" sz="2200" dirty="0">
                <a:solidFill>
                  <a:srgbClr val="FF0000"/>
                </a:solidFill>
                <a:latin typeface="+mn-ea"/>
              </a:rPr>
              <a:t>ヶ所</a:t>
            </a:r>
            <a:r>
              <a:rPr lang="ja-JP" altLang="en-US" sz="2200" dirty="0">
                <a:latin typeface="+mn-ea"/>
              </a:rPr>
              <a:t>開設（</a:t>
            </a:r>
            <a:r>
              <a:rPr lang="en-US" altLang="ja-JP" sz="2200" dirty="0">
                <a:latin typeface="+mn-ea"/>
              </a:rPr>
              <a:t>2022</a:t>
            </a:r>
            <a:r>
              <a:rPr lang="ja-JP" altLang="en-US" sz="2200" dirty="0">
                <a:latin typeface="+mn-ea"/>
              </a:rPr>
              <a:t>年４月１日現在）</a:t>
            </a:r>
            <a:r>
              <a:rPr lang="en-US" altLang="ja-JP" sz="1050" dirty="0">
                <a:latin typeface="+mn-ea"/>
              </a:rPr>
              <a:t>※1</a:t>
            </a:r>
          </a:p>
          <a:p>
            <a:pPr marL="0" indent="0" eaLnBrk="1" fontAlgn="auto" hangingPunct="1">
              <a:spcAft>
                <a:spcPts val="0"/>
              </a:spcAft>
              <a:buFont typeface="Wingdings" pitchFamily="2" charset="2"/>
              <a:buNone/>
              <a:defRPr/>
            </a:pPr>
            <a:endParaRPr lang="ja-JP" altLang="en-US" sz="2200" dirty="0">
              <a:solidFill>
                <a:srgbClr val="0033CC"/>
              </a:solidFill>
              <a:latin typeface="+mn-ea"/>
            </a:endParaRPr>
          </a:p>
          <a:p>
            <a:pPr marL="0" indent="0">
              <a:buNone/>
              <a:defRPr/>
            </a:pPr>
            <a:r>
              <a:rPr lang="ja-JP" altLang="en-US" sz="2200" dirty="0">
                <a:latin typeface="+mn-ea"/>
              </a:rPr>
              <a:t>◆訪問看護従事者数の推移（常勤換算）　</a:t>
            </a:r>
            <a:r>
              <a:rPr lang="ja-JP" altLang="en-US" sz="2200" dirty="0">
                <a:solidFill>
                  <a:srgbClr val="0033CC"/>
                </a:solidFill>
                <a:latin typeface="+mn-ea"/>
              </a:rPr>
              <a:t>増加傾向に！</a:t>
            </a:r>
            <a:endParaRPr lang="en-US" altLang="ja-JP" sz="2200" dirty="0">
              <a:latin typeface="+mn-ea"/>
            </a:endParaRPr>
          </a:p>
          <a:p>
            <a:pPr marL="0" indent="0">
              <a:buNone/>
              <a:defRPr/>
            </a:pPr>
            <a:r>
              <a:rPr lang="ja-JP" altLang="en-US" sz="2200" dirty="0">
                <a:latin typeface="+mn-ea"/>
              </a:rPr>
              <a:t>　　訪問看護師　　　　　　　　 約</a:t>
            </a:r>
            <a:r>
              <a:rPr lang="en-US" altLang="ja-JP" sz="2200" dirty="0">
                <a:solidFill>
                  <a:srgbClr val="FF0000"/>
                </a:solidFill>
                <a:latin typeface="+mn-ea"/>
              </a:rPr>
              <a:t>10.0</a:t>
            </a:r>
            <a:r>
              <a:rPr lang="ja-JP" altLang="en-US" sz="2200" dirty="0">
                <a:solidFill>
                  <a:srgbClr val="FF0000"/>
                </a:solidFill>
                <a:latin typeface="+mn-ea"/>
              </a:rPr>
              <a:t>万</a:t>
            </a:r>
            <a:r>
              <a:rPr lang="ja-JP" altLang="en-US" sz="2200" dirty="0">
                <a:latin typeface="+mn-ea"/>
              </a:rPr>
              <a:t>人</a:t>
            </a:r>
            <a:r>
              <a:rPr lang="en-US" altLang="ja-JP" sz="2200" dirty="0">
                <a:latin typeface="+mn-ea"/>
              </a:rPr>
              <a:t>(</a:t>
            </a:r>
            <a:r>
              <a:rPr lang="ja-JP" altLang="en-US" sz="2200" dirty="0">
                <a:latin typeface="+mn-ea"/>
              </a:rPr>
              <a:t>常勤換算 約</a:t>
            </a:r>
            <a:r>
              <a:rPr lang="en-US" altLang="ja-JP" sz="2200" dirty="0">
                <a:solidFill>
                  <a:srgbClr val="FF0000"/>
                </a:solidFill>
                <a:latin typeface="+mn-ea"/>
              </a:rPr>
              <a:t>7.6</a:t>
            </a:r>
            <a:r>
              <a:rPr lang="ja-JP" altLang="en-US" sz="2200" dirty="0">
                <a:solidFill>
                  <a:srgbClr val="FF0000"/>
                </a:solidFill>
                <a:latin typeface="+mn-ea"/>
              </a:rPr>
              <a:t>万</a:t>
            </a:r>
            <a:r>
              <a:rPr lang="ja-JP" altLang="en-US" sz="2200" dirty="0">
                <a:latin typeface="+mn-ea"/>
              </a:rPr>
              <a:t>人</a:t>
            </a:r>
            <a:r>
              <a:rPr lang="en-US" altLang="ja-JP" sz="2200" dirty="0">
                <a:latin typeface="+mn-ea"/>
              </a:rPr>
              <a:t>)</a:t>
            </a:r>
            <a:r>
              <a:rPr lang="en-US" altLang="ja-JP" sz="1050" dirty="0">
                <a:latin typeface="+mn-ea"/>
              </a:rPr>
              <a:t>※2</a:t>
            </a:r>
          </a:p>
          <a:p>
            <a:pPr marL="0" lvl="0" indent="0">
              <a:buNone/>
              <a:defRPr/>
            </a:pPr>
            <a:r>
              <a:rPr lang="ja-JP" altLang="en-US" sz="2200" dirty="0">
                <a:latin typeface="+mn-ea"/>
              </a:rPr>
              <a:t>　　訪問看護ステーション従事者 約</a:t>
            </a:r>
            <a:r>
              <a:rPr lang="en-US" altLang="ja-JP" sz="2200" dirty="0">
                <a:solidFill>
                  <a:srgbClr val="FF0000"/>
                </a:solidFill>
                <a:latin typeface="+mn-ea"/>
              </a:rPr>
              <a:t>14.9</a:t>
            </a:r>
            <a:r>
              <a:rPr lang="ja-JP" altLang="en-US" sz="2200" dirty="0">
                <a:solidFill>
                  <a:srgbClr val="FF0000"/>
                </a:solidFill>
                <a:latin typeface="+mn-ea"/>
              </a:rPr>
              <a:t>万</a:t>
            </a:r>
            <a:r>
              <a:rPr lang="ja-JP" altLang="en-US" sz="2200" dirty="0">
                <a:latin typeface="+mn-ea"/>
              </a:rPr>
              <a:t>人</a:t>
            </a:r>
            <a:r>
              <a:rPr lang="en-US" altLang="ja-JP" sz="2200" dirty="0">
                <a:latin typeface="+mn-ea"/>
              </a:rPr>
              <a:t>(</a:t>
            </a:r>
            <a:r>
              <a:rPr lang="ja-JP" altLang="en-US" sz="2200" dirty="0">
                <a:latin typeface="+mn-ea"/>
              </a:rPr>
              <a:t>常勤換算 約</a:t>
            </a:r>
            <a:r>
              <a:rPr lang="en-US" altLang="ja-JP" sz="2200" dirty="0">
                <a:solidFill>
                  <a:srgbClr val="FF0000"/>
                </a:solidFill>
                <a:latin typeface="+mn-ea"/>
              </a:rPr>
              <a:t>10.9</a:t>
            </a:r>
            <a:r>
              <a:rPr lang="ja-JP" altLang="en-US" sz="2200" dirty="0">
                <a:solidFill>
                  <a:srgbClr val="FF0000"/>
                </a:solidFill>
                <a:latin typeface="+mn-ea"/>
              </a:rPr>
              <a:t>万</a:t>
            </a:r>
            <a:r>
              <a:rPr lang="ja-JP" altLang="en-US" sz="2200" dirty="0">
                <a:latin typeface="+mn-ea"/>
              </a:rPr>
              <a:t>人</a:t>
            </a:r>
            <a:r>
              <a:rPr lang="en-US" altLang="ja-JP" sz="2200" dirty="0">
                <a:latin typeface="+mn-ea"/>
              </a:rPr>
              <a:t>)</a:t>
            </a:r>
            <a:r>
              <a:rPr lang="en-US" altLang="ja-JP" sz="1050" dirty="0">
                <a:solidFill>
                  <a:prstClr val="black"/>
                </a:solidFill>
                <a:latin typeface="+mn-ea"/>
              </a:rPr>
              <a:t>※2</a:t>
            </a:r>
            <a:endParaRPr lang="en-US" altLang="ja-JP" sz="1050" dirty="0">
              <a:latin typeface="+mn-ea"/>
            </a:endParaRPr>
          </a:p>
          <a:p>
            <a:pPr marL="0" indent="0" eaLnBrk="1" fontAlgn="auto" hangingPunct="1">
              <a:spcAft>
                <a:spcPts val="0"/>
              </a:spcAft>
              <a:buFont typeface="Arial" pitchFamily="34" charset="0"/>
              <a:buNone/>
              <a:defRPr/>
            </a:pPr>
            <a:endParaRPr lang="en-US" altLang="ja-JP" sz="2200" dirty="0">
              <a:latin typeface="+mn-ea"/>
            </a:endParaRPr>
          </a:p>
          <a:p>
            <a:pPr marL="0" indent="0">
              <a:buNone/>
              <a:defRPr/>
            </a:pPr>
            <a:r>
              <a:rPr lang="ja-JP" altLang="en-US" sz="2200" dirty="0">
                <a:latin typeface="+mn-ea"/>
              </a:rPr>
              <a:t>◆１ステーションあたり従事者（常勤換算）　</a:t>
            </a:r>
            <a:r>
              <a:rPr lang="ja-JP" altLang="en-US" sz="2200" dirty="0">
                <a:solidFill>
                  <a:srgbClr val="0033CC"/>
                </a:solidFill>
                <a:latin typeface="+mn-ea"/>
              </a:rPr>
              <a:t>増加傾向に！</a:t>
            </a:r>
          </a:p>
          <a:p>
            <a:pPr marL="0" lvl="0" indent="0">
              <a:buNone/>
              <a:defRPr/>
            </a:pPr>
            <a:r>
              <a:rPr lang="ja-JP" altLang="en-US" sz="2200" dirty="0">
                <a:latin typeface="+mn-ea"/>
              </a:rPr>
              <a:t>　　訪問看護師（</a:t>
            </a:r>
            <a:r>
              <a:rPr lang="zh-TW" altLang="en-US" sz="2200" dirty="0">
                <a:latin typeface="+mn-ea"/>
              </a:rPr>
              <a:t>保健師、助産師、看護師、准看護師</a:t>
            </a:r>
            <a:r>
              <a:rPr lang="ja-JP" altLang="en-US" sz="2200" dirty="0">
                <a:latin typeface="+mn-ea"/>
              </a:rPr>
              <a:t>）　</a:t>
            </a:r>
            <a:r>
              <a:rPr lang="en-US" altLang="ja-JP" sz="2200" dirty="0">
                <a:solidFill>
                  <a:srgbClr val="FF0000"/>
                </a:solidFill>
                <a:latin typeface="+mn-ea"/>
              </a:rPr>
              <a:t>5.6</a:t>
            </a:r>
            <a:r>
              <a:rPr lang="ja-JP" altLang="en-US" sz="2200" dirty="0">
                <a:latin typeface="+mn-ea"/>
              </a:rPr>
              <a:t>人</a:t>
            </a:r>
            <a:r>
              <a:rPr lang="en-US" altLang="ja-JP" sz="1050" dirty="0">
                <a:solidFill>
                  <a:prstClr val="black"/>
                </a:solidFill>
                <a:latin typeface="+mn-ea"/>
              </a:rPr>
              <a:t>※2</a:t>
            </a:r>
            <a:endParaRPr lang="en-US" altLang="ja-JP" sz="1050" dirty="0">
              <a:latin typeface="+mn-ea"/>
            </a:endParaRPr>
          </a:p>
          <a:p>
            <a:pPr marL="0" lvl="0" indent="0">
              <a:buNone/>
              <a:defRPr/>
            </a:pPr>
            <a:r>
              <a:rPr lang="ja-JP" altLang="en-US" sz="2200" dirty="0">
                <a:latin typeface="+mn-ea"/>
              </a:rPr>
              <a:t>　　 従事者合計（</a:t>
            </a:r>
            <a:r>
              <a:rPr lang="en-US" altLang="ja-JP" sz="2200" dirty="0">
                <a:latin typeface="+mn-ea"/>
              </a:rPr>
              <a:t>+</a:t>
            </a:r>
            <a:r>
              <a:rPr lang="ja-JP" altLang="en-US" sz="2200" dirty="0">
                <a:latin typeface="+mn-ea"/>
              </a:rPr>
              <a:t>リハビリ職員・事務職等）　　　　　</a:t>
            </a:r>
            <a:r>
              <a:rPr lang="en-US" altLang="ja-JP" sz="2200" dirty="0">
                <a:solidFill>
                  <a:srgbClr val="FF0000"/>
                </a:solidFill>
                <a:latin typeface="+mn-ea"/>
              </a:rPr>
              <a:t>8.0</a:t>
            </a:r>
            <a:r>
              <a:rPr lang="ja-JP" altLang="en-US" sz="2200" dirty="0">
                <a:latin typeface="+mn-ea"/>
              </a:rPr>
              <a:t>人</a:t>
            </a:r>
            <a:r>
              <a:rPr lang="en-US" altLang="ja-JP" sz="1050" dirty="0">
                <a:solidFill>
                  <a:prstClr val="black"/>
                </a:solidFill>
                <a:latin typeface="+mn-ea"/>
              </a:rPr>
              <a:t>※2</a:t>
            </a:r>
            <a:endParaRPr lang="en-US" altLang="ja-JP" sz="1050" dirty="0">
              <a:latin typeface="+mn-ea"/>
            </a:endParaRPr>
          </a:p>
          <a:p>
            <a:pPr marL="0" indent="0" eaLnBrk="1" fontAlgn="auto" hangingPunct="1">
              <a:spcAft>
                <a:spcPts val="0"/>
              </a:spcAft>
              <a:buFont typeface="Arial" pitchFamily="34" charset="0"/>
              <a:buNone/>
              <a:defRPr/>
            </a:pPr>
            <a:endParaRPr lang="en-US" altLang="ja-JP" sz="2200" dirty="0">
              <a:latin typeface="+mn-ea"/>
            </a:endParaRPr>
          </a:p>
          <a:p>
            <a:pPr marL="0" indent="0">
              <a:buNone/>
              <a:defRPr/>
            </a:pPr>
            <a:r>
              <a:rPr lang="ja-JP" altLang="en-US" sz="2200" dirty="0">
                <a:latin typeface="+mn-ea"/>
              </a:rPr>
              <a:t>◆訪問看護利用者　約</a:t>
            </a:r>
            <a:r>
              <a:rPr lang="en-US" altLang="ja-JP" sz="2200" dirty="0">
                <a:solidFill>
                  <a:srgbClr val="FF0000"/>
                </a:solidFill>
                <a:latin typeface="+mn-ea"/>
              </a:rPr>
              <a:t>94.5</a:t>
            </a:r>
            <a:r>
              <a:rPr lang="ja-JP" altLang="en-US" sz="2200" dirty="0">
                <a:solidFill>
                  <a:srgbClr val="FF0000"/>
                </a:solidFill>
                <a:latin typeface="+mn-ea"/>
              </a:rPr>
              <a:t>万</a:t>
            </a:r>
            <a:r>
              <a:rPr lang="ja-JP" altLang="en-US" sz="2200" dirty="0">
                <a:latin typeface="+mn-ea"/>
              </a:rPr>
              <a:t>人</a:t>
            </a:r>
            <a:r>
              <a:rPr lang="en-US" altLang="ja-JP" sz="1050" dirty="0">
                <a:solidFill>
                  <a:prstClr val="black"/>
                </a:solidFill>
                <a:latin typeface="+mn-ea"/>
              </a:rPr>
              <a:t>※2</a:t>
            </a:r>
            <a:r>
              <a:rPr lang="ja-JP" altLang="en-US" sz="2200" dirty="0">
                <a:solidFill>
                  <a:prstClr val="black"/>
                </a:solidFill>
                <a:latin typeface="+mn-ea"/>
              </a:rPr>
              <a:t>　</a:t>
            </a:r>
            <a:r>
              <a:rPr lang="ja-JP" altLang="en-US" sz="2200" dirty="0">
                <a:solidFill>
                  <a:srgbClr val="0033CC"/>
                </a:solidFill>
                <a:latin typeface="+mn-ea"/>
              </a:rPr>
              <a:t>増加傾向に！</a:t>
            </a:r>
            <a:endParaRPr lang="ja-JP" altLang="en-US" sz="2200" dirty="0">
              <a:latin typeface="+mn-ea"/>
            </a:endParaRPr>
          </a:p>
          <a:p>
            <a:pPr marL="0" indent="0" eaLnBrk="1" fontAlgn="auto" hangingPunct="1">
              <a:spcAft>
                <a:spcPts val="0"/>
              </a:spcAft>
              <a:buFont typeface="Wingdings 2" pitchFamily="18" charset="2"/>
              <a:buNone/>
              <a:defRPr/>
            </a:pPr>
            <a:endParaRPr lang="en-US" altLang="ja-JP" sz="3600" dirty="0">
              <a:latin typeface="+mn-ea"/>
            </a:endParaRPr>
          </a:p>
        </p:txBody>
      </p:sp>
      <p:sp>
        <p:nvSpPr>
          <p:cNvPr id="2" name="正方形/長方形 1"/>
          <p:cNvSpPr/>
          <p:nvPr/>
        </p:nvSpPr>
        <p:spPr>
          <a:xfrm>
            <a:off x="1259632" y="188640"/>
            <a:ext cx="6413935" cy="707886"/>
          </a:xfrm>
          <a:prstGeom prst="rect">
            <a:avLst/>
          </a:prstGeom>
        </p:spPr>
        <p:txBody>
          <a:bodyPr wrap="none">
            <a:spAutoFit/>
          </a:bodyPr>
          <a:lstStyle/>
          <a:p>
            <a:r>
              <a:rPr lang="ja-JP" altLang="en-US" sz="4000" dirty="0">
                <a:solidFill>
                  <a:schemeClr val="bg1"/>
                </a:solidFill>
                <a:latin typeface="+mj-ea"/>
                <a:ea typeface="+mj-ea"/>
              </a:rPr>
              <a:t>訪問看護ステーションの概況</a:t>
            </a:r>
          </a:p>
        </p:txBody>
      </p:sp>
      <p:sp>
        <p:nvSpPr>
          <p:cNvPr id="3" name="テキスト ボックス 2"/>
          <p:cNvSpPr txBox="1"/>
          <p:nvPr/>
        </p:nvSpPr>
        <p:spPr>
          <a:xfrm>
            <a:off x="4686211" y="6295238"/>
            <a:ext cx="4102405" cy="415498"/>
          </a:xfrm>
          <a:prstGeom prst="rect">
            <a:avLst/>
          </a:prstGeom>
          <a:noFill/>
        </p:spPr>
        <p:txBody>
          <a:bodyPr wrap="none" rtlCol="0">
            <a:spAutoFit/>
          </a:bodyPr>
          <a:lstStyle/>
          <a:p>
            <a:r>
              <a:rPr kumimoji="1" lang="en-US" altLang="ja-JP" sz="1050" dirty="0"/>
              <a:t>※1</a:t>
            </a:r>
            <a:r>
              <a:rPr kumimoji="1" lang="ja-JP" altLang="en-US" sz="1050" dirty="0"/>
              <a:t>　</a:t>
            </a:r>
            <a:r>
              <a:rPr lang="ja-JP" altLang="en-US" sz="1050" dirty="0"/>
              <a:t>全国訪問看護事業協会</a:t>
            </a:r>
            <a:r>
              <a:rPr lang="en-US" altLang="ja-JP" sz="1050" dirty="0"/>
              <a:t>,</a:t>
            </a:r>
            <a:r>
              <a:rPr lang="ja-JP" altLang="en-US" sz="1050" dirty="0"/>
              <a:t>令和４年訪問看護ステーション数調査</a:t>
            </a:r>
          </a:p>
          <a:p>
            <a:r>
              <a:rPr lang="en-US" altLang="ja-JP" sz="1050" dirty="0"/>
              <a:t>※2</a:t>
            </a:r>
            <a:r>
              <a:rPr lang="ja-JP" altLang="en-US" sz="1050" dirty="0"/>
              <a:t>　厚生労働省統計情報部</a:t>
            </a:r>
            <a:r>
              <a:rPr lang="en-US" altLang="ja-JP" sz="1050" dirty="0"/>
              <a:t>,</a:t>
            </a:r>
            <a:r>
              <a:rPr lang="ja-JP" altLang="en-US" sz="1050" dirty="0"/>
              <a:t>令和３年介護サービス施設・事業所調査</a:t>
            </a:r>
            <a:endParaRPr kumimoji="1" lang="ja-JP" altLang="en-US" sz="1050" dirty="0"/>
          </a:p>
        </p:txBody>
      </p:sp>
    </p:spTree>
    <p:extLst>
      <p:ext uri="{BB962C8B-B14F-4D97-AF65-F5344CB8AC3E}">
        <p14:creationId xmlns:p14="http://schemas.microsoft.com/office/powerpoint/2010/main" val="27688046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BAB66D-D368-2342-92C8-FF22A7CA5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196752"/>
            <a:ext cx="5439257" cy="4968552"/>
          </a:xfrm>
          <a:prstGeom prst="rect">
            <a:avLst/>
          </a:prstGeom>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60</a:t>
            </a:fld>
            <a:endParaRPr kumimoji="1" lang="ja-JP" altLang="en-US"/>
          </a:p>
        </p:txBody>
      </p:sp>
      <p:sp>
        <p:nvSpPr>
          <p:cNvPr id="10" name="タイトル 1">
            <a:extLst>
              <a:ext uri="{FF2B5EF4-FFF2-40B4-BE49-F238E27FC236}">
                <a16:creationId xmlns:a16="http://schemas.microsoft.com/office/drawing/2014/main" id="{C9953873-78E0-4B33-87E5-32E9F8E2D3DB}"/>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latin typeface="+mj-ea"/>
              </a:rPr>
              <a:t>Web</a:t>
            </a:r>
            <a:r>
              <a:rPr lang="ja-JP" altLang="en-US" sz="3600" dirty="0">
                <a:solidFill>
                  <a:schemeClr val="bg1"/>
                </a:solidFill>
                <a:latin typeface="+mj-ea"/>
              </a:rPr>
              <a:t>システムによる自己評価の実際</a:t>
            </a:r>
          </a:p>
        </p:txBody>
      </p:sp>
      <p:sp>
        <p:nvSpPr>
          <p:cNvPr id="9" name="吹き出し: 角を丸めた四角形 8">
            <a:extLst>
              <a:ext uri="{FF2B5EF4-FFF2-40B4-BE49-F238E27FC236}">
                <a16:creationId xmlns:a16="http://schemas.microsoft.com/office/drawing/2014/main" id="{42DE89C5-B022-4387-ABFF-676EF9C71339}"/>
              </a:ext>
            </a:extLst>
          </p:cNvPr>
          <p:cNvSpPr/>
          <p:nvPr/>
        </p:nvSpPr>
        <p:spPr>
          <a:xfrm>
            <a:off x="5024500" y="1844824"/>
            <a:ext cx="3939988" cy="2953917"/>
          </a:xfrm>
          <a:prstGeom prst="wedgeRoundRectCallout">
            <a:avLst>
              <a:gd name="adj1" fmla="val -66913"/>
              <a:gd name="adj2" fmla="val -25772"/>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本パスワードは英数字を組み合わせて</a:t>
            </a:r>
            <a:r>
              <a:rPr lang="en-US" altLang="ja-JP" dirty="0">
                <a:solidFill>
                  <a:schemeClr val="tx1"/>
                </a:solidFill>
                <a:latin typeface="+mn-ea"/>
              </a:rPr>
              <a:t>8</a:t>
            </a:r>
            <a:r>
              <a:rPr lang="ja-JP" altLang="en-US" dirty="0">
                <a:solidFill>
                  <a:schemeClr val="tx1"/>
                </a:solidFill>
                <a:latin typeface="+mn-ea"/>
              </a:rPr>
              <a:t>文字以上で設定してください。</a:t>
            </a:r>
          </a:p>
          <a:p>
            <a:r>
              <a:rPr lang="ja-JP" altLang="en-US" dirty="0">
                <a:solidFill>
                  <a:schemeClr val="tx1"/>
                </a:solidFill>
                <a:latin typeface="+mn-ea"/>
              </a:rPr>
              <a:t>「必須」がついている項目は入力が必須の項目です。</a:t>
            </a:r>
          </a:p>
          <a:p>
            <a:endParaRPr lang="ja-JP" altLang="en-US" dirty="0">
              <a:solidFill>
                <a:schemeClr val="tx1"/>
              </a:solidFill>
              <a:latin typeface="+mn-ea"/>
            </a:endParaRPr>
          </a:p>
          <a:p>
            <a:r>
              <a:rPr lang="ja-JP" altLang="en-US" dirty="0">
                <a:solidFill>
                  <a:schemeClr val="tx1"/>
                </a:solidFill>
                <a:latin typeface="+mn-ea"/>
              </a:rPr>
              <a:t>各項目を入力後、</a:t>
            </a:r>
            <a:r>
              <a:rPr lang="en-US" altLang="ja-JP" dirty="0">
                <a:solidFill>
                  <a:schemeClr val="tx1"/>
                </a:solidFill>
                <a:latin typeface="+mn-ea"/>
              </a:rPr>
              <a:t>【</a:t>
            </a:r>
            <a:r>
              <a:rPr lang="ja-JP" altLang="en-US" dirty="0">
                <a:solidFill>
                  <a:schemeClr val="tx1"/>
                </a:solidFill>
                <a:latin typeface="+mn-ea"/>
              </a:rPr>
              <a:t>登録</a:t>
            </a:r>
            <a:r>
              <a:rPr lang="en-US" altLang="ja-JP" dirty="0">
                <a:solidFill>
                  <a:schemeClr val="tx1"/>
                </a:solidFill>
                <a:latin typeface="+mn-ea"/>
              </a:rPr>
              <a:t>】</a:t>
            </a:r>
            <a:r>
              <a:rPr lang="ja-JP" altLang="en-US" dirty="0">
                <a:solidFill>
                  <a:schemeClr val="tx1"/>
                </a:solidFill>
                <a:latin typeface="+mn-ea"/>
              </a:rPr>
              <a:t>ボタンを押します。</a:t>
            </a:r>
          </a:p>
        </p:txBody>
      </p:sp>
    </p:spTree>
    <p:extLst>
      <p:ext uri="{BB962C8B-B14F-4D97-AF65-F5344CB8AC3E}">
        <p14:creationId xmlns:p14="http://schemas.microsoft.com/office/powerpoint/2010/main" val="38289005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61</a:t>
            </a:fld>
            <a:endParaRPr kumimoji="1" lang="ja-JP" altLang="en-US"/>
          </a:p>
        </p:txBody>
      </p:sp>
      <p:pic>
        <p:nvPicPr>
          <p:cNvPr id="10" name="コンテンツ プレースホルダー 9">
            <a:extLst>
              <a:ext uri="{FF2B5EF4-FFF2-40B4-BE49-F238E27FC236}">
                <a16:creationId xmlns:a16="http://schemas.microsoft.com/office/drawing/2014/main" id="{EF735232-2829-444E-B4D4-216C7AE6E338}"/>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971600" y="1671369"/>
            <a:ext cx="7600950" cy="3143250"/>
          </a:xfrm>
        </p:spPr>
      </p:pic>
      <p:sp>
        <p:nvSpPr>
          <p:cNvPr id="9" name="タイトル 1">
            <a:extLst>
              <a:ext uri="{FF2B5EF4-FFF2-40B4-BE49-F238E27FC236}">
                <a16:creationId xmlns:a16="http://schemas.microsoft.com/office/drawing/2014/main" id="{8F63F9CD-C705-48B5-9107-C357556117D9}"/>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latin typeface="+mj-ea"/>
              </a:rPr>
              <a:t>Web</a:t>
            </a:r>
            <a:r>
              <a:rPr lang="ja-JP" altLang="en-US" sz="3600" dirty="0">
                <a:solidFill>
                  <a:schemeClr val="bg1"/>
                </a:solidFill>
                <a:latin typeface="+mj-ea"/>
              </a:rPr>
              <a:t>システムによる自己評価の実際</a:t>
            </a:r>
          </a:p>
        </p:txBody>
      </p:sp>
      <p:sp>
        <p:nvSpPr>
          <p:cNvPr id="7" name="吹き出し: 角を丸めた四角形 6">
            <a:extLst>
              <a:ext uri="{FF2B5EF4-FFF2-40B4-BE49-F238E27FC236}">
                <a16:creationId xmlns:a16="http://schemas.microsoft.com/office/drawing/2014/main" id="{1868E1DF-222B-4ABE-9AC1-379AC073A0C5}"/>
              </a:ext>
            </a:extLst>
          </p:cNvPr>
          <p:cNvSpPr/>
          <p:nvPr/>
        </p:nvSpPr>
        <p:spPr>
          <a:xfrm>
            <a:off x="2602006" y="4623697"/>
            <a:ext cx="3939988" cy="1585765"/>
          </a:xfrm>
          <a:prstGeom prst="wedgeRoundRectCallout">
            <a:avLst>
              <a:gd name="adj1" fmla="val -58287"/>
              <a:gd name="adj2" fmla="val -124120"/>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ＴＯＰ画面で、</a:t>
            </a:r>
            <a:endParaRPr lang="en-US" altLang="ja-JP" dirty="0">
              <a:solidFill>
                <a:schemeClr val="tx1"/>
              </a:solidFill>
              <a:latin typeface="+mn-ea"/>
            </a:endParaRPr>
          </a:p>
          <a:p>
            <a:r>
              <a:rPr lang="en-US" altLang="ja-JP" dirty="0">
                <a:solidFill>
                  <a:schemeClr val="tx1"/>
                </a:solidFill>
                <a:latin typeface="+mn-ea"/>
              </a:rPr>
              <a:t>【</a:t>
            </a:r>
            <a:r>
              <a:rPr lang="ja-JP" altLang="en-US" dirty="0">
                <a:solidFill>
                  <a:schemeClr val="tx1"/>
                </a:solidFill>
                <a:latin typeface="+mn-ea"/>
              </a:rPr>
              <a:t>自己評価開始</a:t>
            </a:r>
            <a:r>
              <a:rPr lang="en-US" altLang="ja-JP" dirty="0">
                <a:solidFill>
                  <a:schemeClr val="tx1"/>
                </a:solidFill>
                <a:latin typeface="+mn-ea"/>
              </a:rPr>
              <a:t>】</a:t>
            </a:r>
            <a:r>
              <a:rPr lang="ja-JP" altLang="en-US" dirty="0">
                <a:solidFill>
                  <a:schemeClr val="tx1"/>
                </a:solidFill>
                <a:latin typeface="+mn-ea"/>
              </a:rPr>
              <a:t>ボタンをクリックします。</a:t>
            </a:r>
          </a:p>
        </p:txBody>
      </p:sp>
    </p:spTree>
    <p:extLst>
      <p:ext uri="{BB962C8B-B14F-4D97-AF65-F5344CB8AC3E}">
        <p14:creationId xmlns:p14="http://schemas.microsoft.com/office/powerpoint/2010/main" val="40195944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62</a:t>
            </a:fld>
            <a:endParaRPr kumimoji="1" lang="ja-JP" altLang="en-US"/>
          </a:p>
        </p:txBody>
      </p:sp>
      <p:pic>
        <p:nvPicPr>
          <p:cNvPr id="9" name="コンテンツ プレースホルダー 8">
            <a:extLst>
              <a:ext uri="{FF2B5EF4-FFF2-40B4-BE49-F238E27FC236}">
                <a16:creationId xmlns:a16="http://schemas.microsoft.com/office/drawing/2014/main" id="{3E3A85F5-A9A0-4805-BD83-B020C4E713EC}"/>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54611" y="1268760"/>
            <a:ext cx="6624638" cy="5394325"/>
          </a:xfrm>
        </p:spPr>
      </p:pic>
      <p:sp>
        <p:nvSpPr>
          <p:cNvPr id="8" name="タイトル 1">
            <a:extLst>
              <a:ext uri="{FF2B5EF4-FFF2-40B4-BE49-F238E27FC236}">
                <a16:creationId xmlns:a16="http://schemas.microsoft.com/office/drawing/2014/main" id="{BBFA3DA8-EC8D-4B2F-849E-14602D1D4F55}"/>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rPr>
              <a:t>Web</a:t>
            </a:r>
            <a:r>
              <a:rPr lang="ja-JP" altLang="en-US" sz="3600" dirty="0">
                <a:solidFill>
                  <a:schemeClr val="bg1"/>
                </a:solidFill>
              </a:rPr>
              <a:t>システムによる自己評価の実際</a:t>
            </a:r>
          </a:p>
        </p:txBody>
      </p:sp>
      <p:sp>
        <p:nvSpPr>
          <p:cNvPr id="7" name="吹き出し: 角を丸めた四角形 6">
            <a:extLst>
              <a:ext uri="{FF2B5EF4-FFF2-40B4-BE49-F238E27FC236}">
                <a16:creationId xmlns:a16="http://schemas.microsoft.com/office/drawing/2014/main" id="{3C3A3DD5-A1FC-49FF-AF7A-E9A4E030FD20}"/>
              </a:ext>
            </a:extLst>
          </p:cNvPr>
          <p:cNvSpPr/>
          <p:nvPr/>
        </p:nvSpPr>
        <p:spPr>
          <a:xfrm>
            <a:off x="4572000" y="4078274"/>
            <a:ext cx="3939988" cy="2089821"/>
          </a:xfrm>
          <a:prstGeom prst="wedgeRoundRectCallout">
            <a:avLst>
              <a:gd name="adj1" fmla="val -95327"/>
              <a:gd name="adj2" fmla="val -14782"/>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SｺﾞｼｯｸM" panose="020B0600000000000000" pitchFamily="50" charset="-128"/>
                <a:ea typeface="HGSｺﾞｼｯｸM" panose="020B0600000000000000" pitchFamily="50" charset="-128"/>
              </a:rPr>
              <a:t>この自己評価の枠組みは</a:t>
            </a:r>
            <a:r>
              <a:rPr lang="en-US" altLang="ja-JP" dirty="0">
                <a:solidFill>
                  <a:schemeClr val="tx1"/>
                </a:solidFill>
                <a:latin typeface="HGSｺﾞｼｯｸM" panose="020B0600000000000000" pitchFamily="50" charset="-128"/>
                <a:ea typeface="HGSｺﾞｼｯｸM" panose="020B0600000000000000" pitchFamily="50" charset="-128"/>
              </a:rPr>
              <a:t>5</a:t>
            </a:r>
            <a:r>
              <a:rPr lang="ja-JP" altLang="en-US" dirty="0">
                <a:solidFill>
                  <a:schemeClr val="tx1"/>
                </a:solidFill>
                <a:latin typeface="HGSｺﾞｼｯｸM" panose="020B0600000000000000" pitchFamily="50" charset="-128"/>
                <a:ea typeface="HGSｺﾞｼｯｸM" panose="020B0600000000000000" pitchFamily="50" charset="-128"/>
              </a:rPr>
              <a:t>つの大項目で構成されています。</a:t>
            </a:r>
          </a:p>
          <a:p>
            <a:r>
              <a:rPr lang="ja-JP" altLang="en-US" dirty="0">
                <a:solidFill>
                  <a:schemeClr val="tx1"/>
                </a:solidFill>
                <a:latin typeface="HGSｺﾞｼｯｸM" panose="020B0600000000000000" pitchFamily="50" charset="-128"/>
                <a:ea typeface="HGSｺﾞｼｯｸM" panose="020B0600000000000000" pitchFamily="50" charset="-128"/>
              </a:rPr>
              <a:t>順に評価する場合は、</a:t>
            </a:r>
            <a:r>
              <a:rPr lang="en-US" altLang="ja-JP" dirty="0">
                <a:solidFill>
                  <a:schemeClr val="tx1"/>
                </a:solidFill>
                <a:latin typeface="HGSｺﾞｼｯｸM" panose="020B0600000000000000" pitchFamily="50" charset="-128"/>
                <a:ea typeface="HGSｺﾞｼｯｸM" panose="020B0600000000000000" pitchFamily="50" charset="-128"/>
              </a:rPr>
              <a:t>【</a:t>
            </a:r>
            <a:r>
              <a:rPr lang="ja-JP" altLang="en-US" dirty="0">
                <a:solidFill>
                  <a:schemeClr val="tx1"/>
                </a:solidFill>
                <a:latin typeface="HGSｺﾞｼｯｸM" panose="020B0600000000000000" pitchFamily="50" charset="-128"/>
                <a:ea typeface="HGSｺﾞｼｯｸM" panose="020B0600000000000000" pitchFamily="50" charset="-128"/>
              </a:rPr>
              <a:t>１．事業所運営の基盤整備</a:t>
            </a:r>
            <a:r>
              <a:rPr lang="en-US" altLang="ja-JP" dirty="0">
                <a:solidFill>
                  <a:schemeClr val="tx1"/>
                </a:solidFill>
                <a:latin typeface="HGSｺﾞｼｯｸM" panose="020B0600000000000000" pitchFamily="50" charset="-128"/>
                <a:ea typeface="HGSｺﾞｼｯｸM" panose="020B0600000000000000" pitchFamily="50" charset="-128"/>
              </a:rPr>
              <a:t>】</a:t>
            </a:r>
            <a:r>
              <a:rPr lang="ja-JP" altLang="en-US" dirty="0">
                <a:solidFill>
                  <a:schemeClr val="tx1"/>
                </a:solidFill>
                <a:latin typeface="HGSｺﾞｼｯｸM" panose="020B0600000000000000" pitchFamily="50" charset="-128"/>
                <a:ea typeface="HGSｺﾞｼｯｸM" panose="020B0600000000000000" pitchFamily="50" charset="-128"/>
              </a:rPr>
              <a:t>をクリックします。</a:t>
            </a:r>
          </a:p>
        </p:txBody>
      </p:sp>
      <p:sp>
        <p:nvSpPr>
          <p:cNvPr id="10" name="四角形: 角を丸くする 9">
            <a:extLst>
              <a:ext uri="{FF2B5EF4-FFF2-40B4-BE49-F238E27FC236}">
                <a16:creationId xmlns:a16="http://schemas.microsoft.com/office/drawing/2014/main" id="{889E76CD-B2CF-484F-92E1-C90B35000E44}"/>
              </a:ext>
            </a:extLst>
          </p:cNvPr>
          <p:cNvSpPr/>
          <p:nvPr/>
        </p:nvSpPr>
        <p:spPr>
          <a:xfrm>
            <a:off x="539552" y="4725144"/>
            <a:ext cx="187220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6649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63</a:t>
            </a:fld>
            <a:endParaRPr kumimoji="1" lang="ja-JP" altLang="en-US"/>
          </a:p>
        </p:txBody>
      </p:sp>
      <p:pic>
        <p:nvPicPr>
          <p:cNvPr id="10" name="コンテンツ プレースホルダー 9">
            <a:extLst>
              <a:ext uri="{FF2B5EF4-FFF2-40B4-BE49-F238E27FC236}">
                <a16:creationId xmlns:a16="http://schemas.microsoft.com/office/drawing/2014/main" id="{61CE2662-908E-4CD7-A2D4-FDB9678B2C25}"/>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83568" y="1107901"/>
            <a:ext cx="6373813" cy="5705475"/>
          </a:xfrm>
        </p:spPr>
      </p:pic>
      <p:sp>
        <p:nvSpPr>
          <p:cNvPr id="9" name="タイトル 1">
            <a:extLst>
              <a:ext uri="{FF2B5EF4-FFF2-40B4-BE49-F238E27FC236}">
                <a16:creationId xmlns:a16="http://schemas.microsoft.com/office/drawing/2014/main" id="{51FABFAC-47E2-4AF1-B66A-8C40197125C3}"/>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latin typeface="+mj-ea"/>
              </a:rPr>
              <a:t>Web</a:t>
            </a:r>
            <a:r>
              <a:rPr lang="ja-JP" altLang="en-US" sz="3600" dirty="0">
                <a:solidFill>
                  <a:schemeClr val="bg1"/>
                </a:solidFill>
                <a:latin typeface="+mj-ea"/>
              </a:rPr>
              <a:t>システムによる自己評価の実際</a:t>
            </a:r>
          </a:p>
        </p:txBody>
      </p:sp>
      <p:sp>
        <p:nvSpPr>
          <p:cNvPr id="7" name="吹き出し: 角を丸めた四角形 6">
            <a:extLst>
              <a:ext uri="{FF2B5EF4-FFF2-40B4-BE49-F238E27FC236}">
                <a16:creationId xmlns:a16="http://schemas.microsoft.com/office/drawing/2014/main" id="{357E6259-847C-4C2E-8BFD-23ACCAEDE543}"/>
              </a:ext>
            </a:extLst>
          </p:cNvPr>
          <p:cNvSpPr/>
          <p:nvPr/>
        </p:nvSpPr>
        <p:spPr>
          <a:xfrm>
            <a:off x="4746812" y="1671363"/>
            <a:ext cx="3939988" cy="2089821"/>
          </a:xfrm>
          <a:prstGeom prst="wedgeRoundRectCallout">
            <a:avLst>
              <a:gd name="adj1" fmla="val -136609"/>
              <a:gd name="adj2" fmla="val 59479"/>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評価の着眼点や評価の考え方と留意点等をよく読んでから、該当する選択肢をチェックしてください。</a:t>
            </a:r>
          </a:p>
        </p:txBody>
      </p:sp>
      <p:sp>
        <p:nvSpPr>
          <p:cNvPr id="8" name="正方形/長方形 7">
            <a:extLst>
              <a:ext uri="{FF2B5EF4-FFF2-40B4-BE49-F238E27FC236}">
                <a16:creationId xmlns:a16="http://schemas.microsoft.com/office/drawing/2014/main" id="{E84A64DC-E91A-4226-9154-08B7A26CD812}"/>
              </a:ext>
            </a:extLst>
          </p:cNvPr>
          <p:cNvSpPr/>
          <p:nvPr/>
        </p:nvSpPr>
        <p:spPr>
          <a:xfrm>
            <a:off x="899592" y="3861048"/>
            <a:ext cx="288032" cy="864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6385816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64</a:t>
            </a:fld>
            <a:endParaRPr kumimoji="1" lang="ja-JP" altLang="en-US"/>
          </a:p>
        </p:txBody>
      </p:sp>
      <p:pic>
        <p:nvPicPr>
          <p:cNvPr id="11" name="コンテンツ プレースホルダー 10">
            <a:extLst>
              <a:ext uri="{FF2B5EF4-FFF2-40B4-BE49-F238E27FC236}">
                <a16:creationId xmlns:a16="http://schemas.microsoft.com/office/drawing/2014/main" id="{562F1920-D481-49E3-813F-F8ED37BBD87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93712" y="1294886"/>
            <a:ext cx="7086600" cy="1000125"/>
          </a:xfrm>
        </p:spPr>
      </p:pic>
      <p:sp>
        <p:nvSpPr>
          <p:cNvPr id="10" name="タイトル 1">
            <a:extLst>
              <a:ext uri="{FF2B5EF4-FFF2-40B4-BE49-F238E27FC236}">
                <a16:creationId xmlns:a16="http://schemas.microsoft.com/office/drawing/2014/main" id="{568D6E86-914D-45CA-BA51-69ACAFB3B9A4}"/>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latin typeface="+mj-ea"/>
              </a:rPr>
              <a:t>Web</a:t>
            </a:r>
            <a:r>
              <a:rPr lang="ja-JP" altLang="en-US" sz="3600" dirty="0">
                <a:solidFill>
                  <a:schemeClr val="bg1"/>
                </a:solidFill>
                <a:latin typeface="+mj-ea"/>
              </a:rPr>
              <a:t>システムによる自己評価の実際</a:t>
            </a:r>
          </a:p>
        </p:txBody>
      </p:sp>
      <p:pic>
        <p:nvPicPr>
          <p:cNvPr id="13" name="図 12">
            <a:extLst>
              <a:ext uri="{FF2B5EF4-FFF2-40B4-BE49-F238E27FC236}">
                <a16:creationId xmlns:a16="http://schemas.microsoft.com/office/drawing/2014/main" id="{39069F94-03A6-4659-A73E-5D968057AF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804" y="2449558"/>
            <a:ext cx="7334250" cy="4179804"/>
          </a:xfrm>
          <a:prstGeom prst="rect">
            <a:avLst/>
          </a:prstGeom>
        </p:spPr>
      </p:pic>
      <p:sp>
        <p:nvSpPr>
          <p:cNvPr id="7" name="吹き出し: 角を丸めた四角形 6">
            <a:extLst>
              <a:ext uri="{FF2B5EF4-FFF2-40B4-BE49-F238E27FC236}">
                <a16:creationId xmlns:a16="http://schemas.microsoft.com/office/drawing/2014/main" id="{DDCC3996-C860-4E8E-B464-9936D77693D4}"/>
              </a:ext>
            </a:extLst>
          </p:cNvPr>
          <p:cNvSpPr/>
          <p:nvPr/>
        </p:nvSpPr>
        <p:spPr>
          <a:xfrm>
            <a:off x="4849470" y="4541130"/>
            <a:ext cx="3867980" cy="2088232"/>
          </a:xfrm>
          <a:prstGeom prst="wedgeRoundRectCallout">
            <a:avLst>
              <a:gd name="adj1" fmla="val -154108"/>
              <a:gd name="adj2" fmla="val -151923"/>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n-ea"/>
              </a:rPr>
              <a:t>【</a:t>
            </a:r>
            <a:r>
              <a:rPr lang="ja-JP" altLang="en-US" dirty="0">
                <a:solidFill>
                  <a:schemeClr val="tx1"/>
                </a:solidFill>
                <a:latin typeface="+mn-ea"/>
              </a:rPr>
              <a:t>評価の着眼点</a:t>
            </a:r>
            <a:r>
              <a:rPr lang="en-US" altLang="ja-JP" dirty="0">
                <a:solidFill>
                  <a:schemeClr val="tx1"/>
                </a:solidFill>
                <a:latin typeface="+mn-ea"/>
              </a:rPr>
              <a:t>】【</a:t>
            </a:r>
            <a:r>
              <a:rPr lang="ja-JP" altLang="en-US" dirty="0">
                <a:solidFill>
                  <a:schemeClr val="tx1"/>
                </a:solidFill>
                <a:latin typeface="+mn-ea"/>
              </a:rPr>
              <a:t>評価の考え方と留意点</a:t>
            </a:r>
            <a:r>
              <a:rPr lang="en-US" altLang="ja-JP" dirty="0">
                <a:solidFill>
                  <a:schemeClr val="tx1"/>
                </a:solidFill>
                <a:latin typeface="+mn-ea"/>
              </a:rPr>
              <a:t>】</a:t>
            </a:r>
            <a:r>
              <a:rPr lang="ja-JP" altLang="en-US" dirty="0">
                <a:solidFill>
                  <a:schemeClr val="tx1"/>
                </a:solidFill>
                <a:latin typeface="+mn-ea"/>
              </a:rPr>
              <a:t>をクリックすると、内容が確認できます。</a:t>
            </a:r>
          </a:p>
        </p:txBody>
      </p:sp>
      <p:sp>
        <p:nvSpPr>
          <p:cNvPr id="14" name="四角形: 角を丸くする 13">
            <a:extLst>
              <a:ext uri="{FF2B5EF4-FFF2-40B4-BE49-F238E27FC236}">
                <a16:creationId xmlns:a16="http://schemas.microsoft.com/office/drawing/2014/main" id="{62E69354-4656-4212-9C7F-742ADA99D129}"/>
              </a:ext>
            </a:extLst>
          </p:cNvPr>
          <p:cNvSpPr/>
          <p:nvPr/>
        </p:nvSpPr>
        <p:spPr>
          <a:xfrm>
            <a:off x="179512" y="1824807"/>
            <a:ext cx="144016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8931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65</a:t>
            </a:fld>
            <a:endParaRPr kumimoji="1" lang="ja-JP" altLang="en-US"/>
          </a:p>
        </p:txBody>
      </p:sp>
      <p:pic>
        <p:nvPicPr>
          <p:cNvPr id="10" name="コンテンツ プレースホルダー 9">
            <a:extLst>
              <a:ext uri="{FF2B5EF4-FFF2-40B4-BE49-F238E27FC236}">
                <a16:creationId xmlns:a16="http://schemas.microsoft.com/office/drawing/2014/main" id="{61CE2662-908E-4CD7-A2D4-FDB9678B2C25}"/>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55576" y="1124744"/>
            <a:ext cx="6373813" cy="5705475"/>
          </a:xfrm>
        </p:spPr>
      </p:pic>
      <p:sp>
        <p:nvSpPr>
          <p:cNvPr id="9" name="タイトル 1">
            <a:extLst>
              <a:ext uri="{FF2B5EF4-FFF2-40B4-BE49-F238E27FC236}">
                <a16:creationId xmlns:a16="http://schemas.microsoft.com/office/drawing/2014/main" id="{51FABFAC-47E2-4AF1-B66A-8C40197125C3}"/>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latin typeface="+mj-ea"/>
              </a:rPr>
              <a:t>Web</a:t>
            </a:r>
            <a:r>
              <a:rPr lang="ja-JP" altLang="en-US" sz="3600" dirty="0">
                <a:solidFill>
                  <a:schemeClr val="bg1"/>
                </a:solidFill>
                <a:latin typeface="+mj-ea"/>
              </a:rPr>
              <a:t>システムによる自己評価の実際</a:t>
            </a:r>
          </a:p>
        </p:txBody>
      </p:sp>
      <p:sp>
        <p:nvSpPr>
          <p:cNvPr id="7" name="吹き出し: 角を丸めた四角形 6">
            <a:extLst>
              <a:ext uri="{FF2B5EF4-FFF2-40B4-BE49-F238E27FC236}">
                <a16:creationId xmlns:a16="http://schemas.microsoft.com/office/drawing/2014/main" id="{357E6259-847C-4C2E-8BFD-23ACCAEDE543}"/>
              </a:ext>
            </a:extLst>
          </p:cNvPr>
          <p:cNvSpPr/>
          <p:nvPr/>
        </p:nvSpPr>
        <p:spPr>
          <a:xfrm>
            <a:off x="4932040" y="2852936"/>
            <a:ext cx="3939988" cy="1340296"/>
          </a:xfrm>
          <a:prstGeom prst="wedgeRoundRectCallout">
            <a:avLst>
              <a:gd name="adj1" fmla="val -80195"/>
              <a:gd name="adj2" fmla="val 101888"/>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気がついたことや課題等はメモに記載します。</a:t>
            </a:r>
          </a:p>
        </p:txBody>
      </p:sp>
      <p:sp>
        <p:nvSpPr>
          <p:cNvPr id="11" name="四角形: 角を丸くする 10">
            <a:extLst>
              <a:ext uri="{FF2B5EF4-FFF2-40B4-BE49-F238E27FC236}">
                <a16:creationId xmlns:a16="http://schemas.microsoft.com/office/drawing/2014/main" id="{BCDE0D03-67FE-43AE-A92E-AEFA02240692}"/>
              </a:ext>
            </a:extLst>
          </p:cNvPr>
          <p:cNvSpPr/>
          <p:nvPr/>
        </p:nvSpPr>
        <p:spPr>
          <a:xfrm>
            <a:off x="899592" y="4797152"/>
            <a:ext cx="618394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72997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66</a:t>
            </a:fld>
            <a:endParaRPr kumimoji="1" lang="ja-JP" altLang="en-US"/>
          </a:p>
        </p:txBody>
      </p:sp>
      <p:pic>
        <p:nvPicPr>
          <p:cNvPr id="10" name="コンテンツ プレースホルダー 9">
            <a:extLst>
              <a:ext uri="{FF2B5EF4-FFF2-40B4-BE49-F238E27FC236}">
                <a16:creationId xmlns:a16="http://schemas.microsoft.com/office/drawing/2014/main" id="{BCBA738B-809C-4047-8152-454FE3E1A079}"/>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55576" y="1212850"/>
            <a:ext cx="6229350" cy="5456238"/>
          </a:xfrm>
        </p:spPr>
      </p:pic>
      <p:sp>
        <p:nvSpPr>
          <p:cNvPr id="9" name="タイトル 1">
            <a:extLst>
              <a:ext uri="{FF2B5EF4-FFF2-40B4-BE49-F238E27FC236}">
                <a16:creationId xmlns:a16="http://schemas.microsoft.com/office/drawing/2014/main" id="{F1A9F56F-42A1-4084-88D8-E781AB2E5CE8}"/>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latin typeface="+mj-ea"/>
              </a:rPr>
              <a:t>Web</a:t>
            </a:r>
            <a:r>
              <a:rPr lang="ja-JP" altLang="en-US" sz="3600" dirty="0">
                <a:solidFill>
                  <a:schemeClr val="bg1"/>
                </a:solidFill>
                <a:latin typeface="+mj-ea"/>
              </a:rPr>
              <a:t>システムによる自己評価の実際</a:t>
            </a:r>
          </a:p>
        </p:txBody>
      </p:sp>
      <p:sp>
        <p:nvSpPr>
          <p:cNvPr id="8" name="吹き出し: 角を丸めた四角形 7">
            <a:extLst>
              <a:ext uri="{FF2B5EF4-FFF2-40B4-BE49-F238E27FC236}">
                <a16:creationId xmlns:a16="http://schemas.microsoft.com/office/drawing/2014/main" id="{DDDCF953-EDA8-4CF3-B890-9CBC2A451BE1}"/>
              </a:ext>
            </a:extLst>
          </p:cNvPr>
          <p:cNvSpPr/>
          <p:nvPr/>
        </p:nvSpPr>
        <p:spPr>
          <a:xfrm>
            <a:off x="5051258" y="2740659"/>
            <a:ext cx="3867980" cy="1552437"/>
          </a:xfrm>
          <a:prstGeom prst="wedgeRoundRectCallout">
            <a:avLst>
              <a:gd name="adj1" fmla="val -34792"/>
              <a:gd name="adj2" fmla="val -114881"/>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n-ea"/>
              </a:rPr>
              <a:t>42</a:t>
            </a:r>
            <a:r>
              <a:rPr lang="ja-JP" altLang="en-US" dirty="0">
                <a:solidFill>
                  <a:schemeClr val="tx1"/>
                </a:solidFill>
                <a:latin typeface="+mn-ea"/>
              </a:rPr>
              <a:t>項目全てチェックが終わりましたら</a:t>
            </a:r>
            <a:r>
              <a:rPr lang="en-US" altLang="ja-JP" dirty="0">
                <a:solidFill>
                  <a:schemeClr val="tx1"/>
                </a:solidFill>
                <a:latin typeface="+mn-ea"/>
              </a:rPr>
              <a:t>【</a:t>
            </a:r>
            <a:r>
              <a:rPr lang="ja-JP" altLang="en-US" dirty="0">
                <a:solidFill>
                  <a:schemeClr val="tx1"/>
                </a:solidFill>
                <a:latin typeface="+mn-ea"/>
              </a:rPr>
              <a:t>次へ</a:t>
            </a:r>
            <a:r>
              <a:rPr lang="en-US" altLang="ja-JP" dirty="0">
                <a:solidFill>
                  <a:schemeClr val="tx1"/>
                </a:solidFill>
                <a:latin typeface="+mn-ea"/>
              </a:rPr>
              <a:t>】</a:t>
            </a:r>
            <a:r>
              <a:rPr lang="ja-JP" altLang="en-US" dirty="0">
                <a:solidFill>
                  <a:schemeClr val="tx1"/>
                </a:solidFill>
                <a:latin typeface="+mn-ea"/>
              </a:rPr>
              <a:t>をクリックしてください</a:t>
            </a:r>
            <a:r>
              <a:rPr lang="ja-JP" altLang="en-US" dirty="0">
                <a:solidFill>
                  <a:schemeClr val="tx1"/>
                </a:solidFill>
                <a:latin typeface="HGSｺﾞｼｯｸM" panose="020B0600000000000000" pitchFamily="50" charset="-128"/>
                <a:ea typeface="HGSｺﾞｼｯｸM" panose="020B0600000000000000" pitchFamily="50" charset="-128"/>
              </a:rPr>
              <a:t>。</a:t>
            </a:r>
          </a:p>
        </p:txBody>
      </p:sp>
      <p:sp>
        <p:nvSpPr>
          <p:cNvPr id="11" name="四角形: 角を丸くする 10">
            <a:extLst>
              <a:ext uri="{FF2B5EF4-FFF2-40B4-BE49-F238E27FC236}">
                <a16:creationId xmlns:a16="http://schemas.microsoft.com/office/drawing/2014/main" id="{99948BD1-12B2-4125-BCEE-833EC9D7079A}"/>
              </a:ext>
            </a:extLst>
          </p:cNvPr>
          <p:cNvSpPr/>
          <p:nvPr/>
        </p:nvSpPr>
        <p:spPr>
          <a:xfrm>
            <a:off x="5220072" y="1192875"/>
            <a:ext cx="360040" cy="5079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7915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67</a:t>
            </a:fld>
            <a:endParaRPr kumimoji="1" lang="ja-JP" altLang="en-US"/>
          </a:p>
        </p:txBody>
      </p:sp>
      <p:pic>
        <p:nvPicPr>
          <p:cNvPr id="19" name="コンテンツ プレースホルダー 18">
            <a:extLst>
              <a:ext uri="{FF2B5EF4-FFF2-40B4-BE49-F238E27FC236}">
                <a16:creationId xmlns:a16="http://schemas.microsoft.com/office/drawing/2014/main" id="{980C68BF-AF96-47E8-ACD5-A870466B1DFB}"/>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98128" y="1092913"/>
            <a:ext cx="7834312" cy="3894137"/>
          </a:xfrm>
        </p:spPr>
      </p:pic>
      <p:sp>
        <p:nvSpPr>
          <p:cNvPr id="13" name="タイトル 1">
            <a:extLst>
              <a:ext uri="{FF2B5EF4-FFF2-40B4-BE49-F238E27FC236}">
                <a16:creationId xmlns:a16="http://schemas.microsoft.com/office/drawing/2014/main" id="{EABD70C7-04A3-4BEE-BC9A-D96BB7DF3157}"/>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600" dirty="0">
                <a:solidFill>
                  <a:schemeClr val="bg1"/>
                </a:solidFill>
                <a:latin typeface="+mj-ea"/>
              </a:rPr>
              <a:t>Web</a:t>
            </a:r>
            <a:r>
              <a:rPr lang="ja-JP" altLang="en-US" sz="3600" dirty="0">
                <a:solidFill>
                  <a:schemeClr val="bg1"/>
                </a:solidFill>
                <a:latin typeface="+mj-ea"/>
              </a:rPr>
              <a:t>システムによる自己評価の実際</a:t>
            </a:r>
          </a:p>
        </p:txBody>
      </p:sp>
      <p:sp>
        <p:nvSpPr>
          <p:cNvPr id="9" name="正方形/長方形 8">
            <a:extLst>
              <a:ext uri="{FF2B5EF4-FFF2-40B4-BE49-F238E27FC236}">
                <a16:creationId xmlns:a16="http://schemas.microsoft.com/office/drawing/2014/main" id="{BE9955FA-49CA-4390-8AAF-30153CE2E91F}"/>
              </a:ext>
            </a:extLst>
          </p:cNvPr>
          <p:cNvSpPr/>
          <p:nvPr/>
        </p:nvSpPr>
        <p:spPr>
          <a:xfrm>
            <a:off x="177142" y="493963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a:t>
            </a:r>
            <a:endParaRPr lang="en-US" altLang="ja-JP" sz="1400" dirty="0">
              <a:solidFill>
                <a:schemeClr val="tx1"/>
              </a:solidFill>
            </a:endParaRPr>
          </a:p>
          <a:p>
            <a:pPr algn="ctr"/>
            <a:r>
              <a:rPr lang="ja-JP" altLang="en-US" sz="1400" dirty="0">
                <a:solidFill>
                  <a:schemeClr val="tx1"/>
                </a:solidFill>
              </a:rPr>
              <a:t>・</a:t>
            </a:r>
            <a:endParaRPr lang="en-US" altLang="ja-JP" sz="1400" dirty="0">
              <a:solidFill>
                <a:schemeClr val="tx1"/>
              </a:solidFill>
            </a:endParaRPr>
          </a:p>
          <a:p>
            <a:pPr algn="ctr"/>
            <a:r>
              <a:rPr lang="ja-JP" altLang="en-US" sz="1400" dirty="0">
                <a:solidFill>
                  <a:schemeClr val="tx1"/>
                </a:solidFill>
              </a:rPr>
              <a:t>・</a:t>
            </a:r>
            <a:endParaRPr kumimoji="1" lang="ja-JP" altLang="en-US" sz="1400" dirty="0"/>
          </a:p>
        </p:txBody>
      </p:sp>
      <p:pic>
        <p:nvPicPr>
          <p:cNvPr id="21" name="図 20">
            <a:extLst>
              <a:ext uri="{FF2B5EF4-FFF2-40B4-BE49-F238E27FC236}">
                <a16:creationId xmlns:a16="http://schemas.microsoft.com/office/drawing/2014/main" id="{48967676-914A-481D-BDEF-C345E8EC85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65" y="5789070"/>
            <a:ext cx="5449011" cy="932405"/>
          </a:xfrm>
          <a:prstGeom prst="rect">
            <a:avLst/>
          </a:prstGeom>
        </p:spPr>
      </p:pic>
      <p:sp>
        <p:nvSpPr>
          <p:cNvPr id="18" name="吹き出し: 角を丸めた四角形 17">
            <a:extLst>
              <a:ext uri="{FF2B5EF4-FFF2-40B4-BE49-F238E27FC236}">
                <a16:creationId xmlns:a16="http://schemas.microsoft.com/office/drawing/2014/main" id="{3854273A-89AE-48D1-98AA-F7141AA7E6AB}"/>
              </a:ext>
            </a:extLst>
          </p:cNvPr>
          <p:cNvSpPr/>
          <p:nvPr/>
        </p:nvSpPr>
        <p:spPr>
          <a:xfrm>
            <a:off x="5018430" y="2132856"/>
            <a:ext cx="3867980" cy="2088232"/>
          </a:xfrm>
          <a:prstGeom prst="wedgeRoundRectCallout">
            <a:avLst>
              <a:gd name="adj1" fmla="val -82550"/>
              <a:gd name="adj2" fmla="val 150324"/>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指標まで入力が終わりましたら、</a:t>
            </a:r>
            <a:r>
              <a:rPr lang="en-US" altLang="ja-JP" dirty="0">
                <a:solidFill>
                  <a:schemeClr val="tx1"/>
                </a:solidFill>
                <a:latin typeface="+mn-ea"/>
              </a:rPr>
              <a:t>【</a:t>
            </a:r>
            <a:r>
              <a:rPr lang="ja-JP" altLang="en-US" dirty="0">
                <a:solidFill>
                  <a:schemeClr val="tx1"/>
                </a:solidFill>
                <a:latin typeface="+mn-ea"/>
              </a:rPr>
              <a:t>本登録</a:t>
            </a:r>
            <a:r>
              <a:rPr lang="en-US" altLang="ja-JP" dirty="0">
                <a:solidFill>
                  <a:schemeClr val="tx1"/>
                </a:solidFill>
                <a:latin typeface="+mn-ea"/>
              </a:rPr>
              <a:t>】</a:t>
            </a:r>
            <a:r>
              <a:rPr lang="ja-JP" altLang="en-US" dirty="0">
                <a:solidFill>
                  <a:schemeClr val="tx1"/>
                </a:solidFill>
                <a:latin typeface="+mn-ea"/>
              </a:rPr>
              <a:t>をクリックしてください。</a:t>
            </a:r>
          </a:p>
        </p:txBody>
      </p:sp>
      <p:sp>
        <p:nvSpPr>
          <p:cNvPr id="22" name="四角形: 角を丸くする 21">
            <a:extLst>
              <a:ext uri="{FF2B5EF4-FFF2-40B4-BE49-F238E27FC236}">
                <a16:creationId xmlns:a16="http://schemas.microsoft.com/office/drawing/2014/main" id="{1991FBB3-6984-422D-A9A4-D9C3B478A73D}"/>
              </a:ext>
            </a:extLst>
          </p:cNvPr>
          <p:cNvSpPr/>
          <p:nvPr/>
        </p:nvSpPr>
        <p:spPr>
          <a:xfrm>
            <a:off x="7308304" y="1048858"/>
            <a:ext cx="523876" cy="5079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5AAC1158-3CCB-451E-B428-46B60681850D}"/>
              </a:ext>
            </a:extLst>
          </p:cNvPr>
          <p:cNvSpPr/>
          <p:nvPr/>
        </p:nvSpPr>
        <p:spPr>
          <a:xfrm>
            <a:off x="1403648" y="6309320"/>
            <a:ext cx="2160240" cy="3844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07870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68</a:t>
            </a:fld>
            <a:endParaRPr kumimoji="1" lang="ja-JP" altLang="en-US"/>
          </a:p>
        </p:txBody>
      </p:sp>
      <p:pic>
        <p:nvPicPr>
          <p:cNvPr id="16" name="コンテンツ プレースホルダー 15">
            <a:extLst>
              <a:ext uri="{FF2B5EF4-FFF2-40B4-BE49-F238E27FC236}">
                <a16:creationId xmlns:a16="http://schemas.microsoft.com/office/drawing/2014/main" id="{84F9F3F5-A301-435F-AE6C-7833B4CE3F62}"/>
              </a:ext>
            </a:extLst>
          </p:cNvPr>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518864" y="1341438"/>
            <a:ext cx="8229600" cy="3279775"/>
          </a:xfrm>
          <a:prstGeom prst="rect">
            <a:avLst/>
          </a:prstGeom>
          <a:noFill/>
          <a:ln>
            <a:noFill/>
          </a:ln>
        </p:spPr>
      </p:pic>
      <p:sp>
        <p:nvSpPr>
          <p:cNvPr id="9" name="タイトル 1">
            <a:extLst>
              <a:ext uri="{FF2B5EF4-FFF2-40B4-BE49-F238E27FC236}">
                <a16:creationId xmlns:a16="http://schemas.microsoft.com/office/drawing/2014/main" id="{82F75565-D1D8-4B14-97F9-5881CB43612C}"/>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自己評価結果シートのダウンロード</a:t>
            </a:r>
          </a:p>
        </p:txBody>
      </p:sp>
      <p:sp>
        <p:nvSpPr>
          <p:cNvPr id="13" name="四角形: 角を丸くする 12">
            <a:extLst>
              <a:ext uri="{FF2B5EF4-FFF2-40B4-BE49-F238E27FC236}">
                <a16:creationId xmlns:a16="http://schemas.microsoft.com/office/drawing/2014/main" id="{ED5EEC5A-BFDB-4F93-B152-47515937A574}"/>
              </a:ext>
            </a:extLst>
          </p:cNvPr>
          <p:cNvSpPr/>
          <p:nvPr/>
        </p:nvSpPr>
        <p:spPr>
          <a:xfrm>
            <a:off x="3491880" y="1772816"/>
            <a:ext cx="2304256"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角を丸めた四角形 6">
            <a:extLst>
              <a:ext uri="{FF2B5EF4-FFF2-40B4-BE49-F238E27FC236}">
                <a16:creationId xmlns:a16="http://schemas.microsoft.com/office/drawing/2014/main" id="{07B13110-9AAD-402B-87DF-80A50230E939}"/>
              </a:ext>
            </a:extLst>
          </p:cNvPr>
          <p:cNvSpPr/>
          <p:nvPr/>
        </p:nvSpPr>
        <p:spPr>
          <a:xfrm>
            <a:off x="1224608" y="4509120"/>
            <a:ext cx="5723656" cy="1717067"/>
          </a:xfrm>
          <a:prstGeom prst="wedgeRoundRectCallout">
            <a:avLst>
              <a:gd name="adj1" fmla="val -4993"/>
              <a:gd name="adj2" fmla="val -176922"/>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n-ea"/>
              </a:rPr>
              <a:t>【</a:t>
            </a:r>
            <a:r>
              <a:rPr lang="ja-JP" altLang="en-US" dirty="0">
                <a:solidFill>
                  <a:schemeClr val="tx1"/>
                </a:solidFill>
                <a:latin typeface="+mn-ea"/>
              </a:rPr>
              <a:t>自己評価結果シート（エクセル）ダウンロード</a:t>
            </a:r>
            <a:r>
              <a:rPr lang="en-US" altLang="ja-JP" dirty="0">
                <a:solidFill>
                  <a:schemeClr val="tx1"/>
                </a:solidFill>
                <a:latin typeface="+mn-ea"/>
              </a:rPr>
              <a:t>】</a:t>
            </a:r>
            <a:r>
              <a:rPr lang="ja-JP" altLang="en-US" dirty="0">
                <a:solidFill>
                  <a:schemeClr val="tx1"/>
                </a:solidFill>
                <a:latin typeface="+mn-ea"/>
              </a:rPr>
              <a:t>をクリックすると、</a:t>
            </a:r>
            <a:endParaRPr lang="en-US" altLang="ja-JP" dirty="0">
              <a:solidFill>
                <a:schemeClr val="tx1"/>
              </a:solidFill>
              <a:latin typeface="+mn-ea"/>
            </a:endParaRPr>
          </a:p>
          <a:p>
            <a:r>
              <a:rPr lang="ja-JP" altLang="en-US" dirty="0">
                <a:solidFill>
                  <a:schemeClr val="tx1"/>
                </a:solidFill>
                <a:latin typeface="+mn-ea"/>
              </a:rPr>
              <a:t>回答した自己評価結果をエクセルファイルでダウンロードできます。</a:t>
            </a:r>
          </a:p>
        </p:txBody>
      </p:sp>
    </p:spTree>
    <p:extLst>
      <p:ext uri="{BB962C8B-B14F-4D97-AF65-F5344CB8AC3E}">
        <p14:creationId xmlns:p14="http://schemas.microsoft.com/office/powerpoint/2010/main" val="7755203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69</a:t>
            </a:fld>
            <a:endParaRPr kumimoji="1" lang="ja-JP" altLang="en-US"/>
          </a:p>
        </p:txBody>
      </p:sp>
      <p:pic>
        <p:nvPicPr>
          <p:cNvPr id="6" name="コンテンツ プレースホルダー 5">
            <a:extLst>
              <a:ext uri="{FF2B5EF4-FFF2-40B4-BE49-F238E27FC236}">
                <a16:creationId xmlns:a16="http://schemas.microsoft.com/office/drawing/2014/main" id="{311F26F9-C91F-4824-889C-EB0B9417F516}"/>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67544" y="1196975"/>
            <a:ext cx="8229600" cy="4114800"/>
          </a:xfrm>
        </p:spPr>
      </p:pic>
      <p:sp>
        <p:nvSpPr>
          <p:cNvPr id="8" name="タイトル 1">
            <a:extLst>
              <a:ext uri="{FF2B5EF4-FFF2-40B4-BE49-F238E27FC236}">
                <a16:creationId xmlns:a16="http://schemas.microsoft.com/office/drawing/2014/main" id="{30FEF87D-25F0-42D8-9365-8C20F5B478BB}"/>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自己評価結果シートのダウンロード</a:t>
            </a:r>
          </a:p>
        </p:txBody>
      </p:sp>
      <p:sp>
        <p:nvSpPr>
          <p:cNvPr id="9" name="吹き出し: 角を丸めた四角形 8">
            <a:extLst>
              <a:ext uri="{FF2B5EF4-FFF2-40B4-BE49-F238E27FC236}">
                <a16:creationId xmlns:a16="http://schemas.microsoft.com/office/drawing/2014/main" id="{6FA18F79-BA5B-41BE-A06A-8CDE228E317C}"/>
              </a:ext>
            </a:extLst>
          </p:cNvPr>
          <p:cNvSpPr/>
          <p:nvPr/>
        </p:nvSpPr>
        <p:spPr>
          <a:xfrm>
            <a:off x="301748" y="5527576"/>
            <a:ext cx="4258816" cy="1141784"/>
          </a:xfrm>
          <a:prstGeom prst="wedgeRoundRectCallout">
            <a:avLst>
              <a:gd name="adj1" fmla="val 14094"/>
              <a:gd name="adj2" fmla="val -125141"/>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チェックをつけた着眼点が自動的に</a:t>
            </a:r>
            <a:endParaRPr lang="en-US" altLang="ja-JP" dirty="0">
              <a:solidFill>
                <a:schemeClr val="tx1"/>
              </a:solidFill>
              <a:latin typeface="+mn-ea"/>
            </a:endParaRPr>
          </a:p>
          <a:p>
            <a:r>
              <a:rPr lang="ja-JP" altLang="en-US" dirty="0">
                <a:solidFill>
                  <a:schemeClr val="tx1"/>
                </a:solidFill>
                <a:latin typeface="+mn-ea"/>
              </a:rPr>
              <a:t>■で表示されます。</a:t>
            </a:r>
          </a:p>
        </p:txBody>
      </p:sp>
      <p:sp>
        <p:nvSpPr>
          <p:cNvPr id="11" name="吹き出し: 角を丸めた四角形 10">
            <a:extLst>
              <a:ext uri="{FF2B5EF4-FFF2-40B4-BE49-F238E27FC236}">
                <a16:creationId xmlns:a16="http://schemas.microsoft.com/office/drawing/2014/main" id="{A08494F3-D1C2-4601-AC4C-07B2F80A56D8}"/>
              </a:ext>
            </a:extLst>
          </p:cNvPr>
          <p:cNvSpPr/>
          <p:nvPr/>
        </p:nvSpPr>
        <p:spPr>
          <a:xfrm>
            <a:off x="4932040" y="5527576"/>
            <a:ext cx="3754760" cy="1141784"/>
          </a:xfrm>
          <a:prstGeom prst="wedgeRoundRectCallout">
            <a:avLst>
              <a:gd name="adj1" fmla="val 14094"/>
              <a:gd name="adj2" fmla="val -125141"/>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「メモ」に記載した内容が自動的に表示されます。</a:t>
            </a:r>
          </a:p>
        </p:txBody>
      </p:sp>
    </p:spTree>
    <p:extLst>
      <p:ext uri="{BB962C8B-B14F-4D97-AF65-F5344CB8AC3E}">
        <p14:creationId xmlns:p14="http://schemas.microsoft.com/office/powerpoint/2010/main" val="917360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p:txBody>
          <a:bodyPr/>
          <a:lstStyle/>
          <a:p>
            <a:r>
              <a:rPr lang="en-US" altLang="ja-JP" dirty="0">
                <a:solidFill>
                  <a:prstClr val="black">
                    <a:tint val="75000"/>
                  </a:prstClr>
                </a:solidFill>
              </a:rPr>
              <a:t>7</a:t>
            </a:r>
            <a:endParaRPr lang="ja-JP" altLang="en-US" dirty="0">
              <a:solidFill>
                <a:prstClr val="black">
                  <a:tint val="75000"/>
                </a:prstClr>
              </a:solidFill>
            </a:endParaRPr>
          </a:p>
        </p:txBody>
      </p:sp>
      <p:sp>
        <p:nvSpPr>
          <p:cNvPr id="11267" name="Rectangle 3"/>
          <p:cNvSpPr>
            <a:spLocks noGrp="1" noChangeArrowheads="1"/>
          </p:cNvSpPr>
          <p:nvPr>
            <p:ph type="body" idx="4294967295"/>
          </p:nvPr>
        </p:nvSpPr>
        <p:spPr>
          <a:xfrm>
            <a:off x="125760" y="1111250"/>
            <a:ext cx="8892480" cy="5427662"/>
          </a:xfrm>
        </p:spPr>
        <p:txBody>
          <a:bodyPr>
            <a:normAutofit/>
          </a:bodyPr>
          <a:lstStyle/>
          <a:p>
            <a:pPr eaLnBrk="1" hangingPunct="1">
              <a:lnSpc>
                <a:spcPct val="80000"/>
              </a:lnSpc>
              <a:buFontTx/>
              <a:buNone/>
            </a:pPr>
            <a:endParaRPr lang="ja-JP" altLang="en-US" sz="1200" dirty="0">
              <a:latin typeface="+mn-ea"/>
            </a:endParaRPr>
          </a:p>
          <a:p>
            <a:pPr marL="0" indent="0" eaLnBrk="1" hangingPunct="1">
              <a:lnSpc>
                <a:spcPct val="80000"/>
              </a:lnSpc>
              <a:buNone/>
            </a:pPr>
            <a:r>
              <a:rPr lang="ja-JP" altLang="en-US" sz="2800" dirty="0">
                <a:latin typeface="+mn-ea"/>
              </a:rPr>
              <a:t>　◇ 医療的ニーズの高い人</a:t>
            </a:r>
          </a:p>
          <a:p>
            <a:pPr marL="0" indent="0">
              <a:lnSpc>
                <a:spcPct val="80000"/>
              </a:lnSpc>
              <a:buNone/>
            </a:pPr>
            <a:r>
              <a:rPr lang="ja-JP" altLang="en-US" sz="2800" dirty="0">
                <a:latin typeface="+mn-ea"/>
              </a:rPr>
              <a:t>　◇ がん末期</a:t>
            </a:r>
            <a:endParaRPr lang="en-US" altLang="ja-JP" sz="2800" dirty="0">
              <a:latin typeface="+mn-ea"/>
            </a:endParaRPr>
          </a:p>
          <a:p>
            <a:pPr marL="0" indent="0" eaLnBrk="1" hangingPunct="1">
              <a:lnSpc>
                <a:spcPct val="80000"/>
              </a:lnSpc>
              <a:buNone/>
            </a:pPr>
            <a:r>
              <a:rPr lang="ja-JP" altLang="en-US" sz="2800" dirty="0">
                <a:latin typeface="+mn-ea"/>
              </a:rPr>
              <a:t>　◇ 重介護の人</a:t>
            </a:r>
          </a:p>
          <a:p>
            <a:pPr marL="0" indent="0" eaLnBrk="1" hangingPunct="1">
              <a:lnSpc>
                <a:spcPct val="80000"/>
              </a:lnSpc>
              <a:buNone/>
            </a:pPr>
            <a:r>
              <a:rPr lang="ja-JP" altLang="en-US" sz="2800" dirty="0">
                <a:latin typeface="+mn-ea"/>
              </a:rPr>
              <a:t>　◇ 認知症の人</a:t>
            </a:r>
            <a:endParaRPr lang="en-US" altLang="ja-JP" sz="2800" dirty="0">
              <a:latin typeface="+mn-ea"/>
            </a:endParaRPr>
          </a:p>
          <a:p>
            <a:pPr marL="0" indent="0">
              <a:lnSpc>
                <a:spcPct val="80000"/>
              </a:lnSpc>
              <a:buNone/>
            </a:pPr>
            <a:r>
              <a:rPr lang="ja-JP" altLang="en-US" sz="2800" dirty="0">
                <a:latin typeface="+mn-ea"/>
              </a:rPr>
              <a:t>　◇ 精神疾患を持った人</a:t>
            </a:r>
            <a:endParaRPr lang="en-US" altLang="ja-JP" sz="2800" dirty="0">
              <a:latin typeface="+mn-ea"/>
            </a:endParaRPr>
          </a:p>
          <a:p>
            <a:pPr marL="0" indent="0">
              <a:lnSpc>
                <a:spcPct val="80000"/>
              </a:lnSpc>
              <a:buNone/>
            </a:pPr>
            <a:r>
              <a:rPr lang="ja-JP" altLang="en-US" sz="2800" dirty="0">
                <a:latin typeface="+mn-ea"/>
              </a:rPr>
              <a:t>　◇ 小児（超重症児・準超重症児・医療的ケア児）</a:t>
            </a:r>
          </a:p>
          <a:p>
            <a:pPr marL="0" indent="0" eaLnBrk="1" hangingPunct="1">
              <a:lnSpc>
                <a:spcPct val="80000"/>
              </a:lnSpc>
              <a:buNone/>
            </a:pPr>
            <a:r>
              <a:rPr lang="ja-JP" altLang="en-US" sz="2800" dirty="0">
                <a:latin typeface="+mn-ea"/>
              </a:rPr>
              <a:t>　◇ 一人暮らし・高齢者世帯</a:t>
            </a:r>
          </a:p>
          <a:p>
            <a:pPr marL="0" indent="0" eaLnBrk="1" hangingPunct="1">
              <a:lnSpc>
                <a:spcPct val="80000"/>
              </a:lnSpc>
              <a:buNone/>
            </a:pPr>
            <a:r>
              <a:rPr lang="ja-JP" altLang="en-US" sz="2800" dirty="0">
                <a:latin typeface="+mn-ea"/>
              </a:rPr>
              <a:t>　◇ 多問題を抱えた人</a:t>
            </a:r>
            <a:endParaRPr lang="en-US" altLang="ja-JP" sz="2800" dirty="0">
              <a:latin typeface="+mn-ea"/>
            </a:endParaRPr>
          </a:p>
          <a:p>
            <a:pPr marL="0" indent="0">
              <a:lnSpc>
                <a:spcPct val="80000"/>
              </a:lnSpc>
              <a:buNone/>
            </a:pPr>
            <a:endParaRPr lang="en-US" altLang="ja-JP" sz="2800" dirty="0">
              <a:solidFill>
                <a:srgbClr val="FF0066"/>
              </a:solidFill>
              <a:latin typeface="+mn-ea"/>
            </a:endParaRPr>
          </a:p>
          <a:p>
            <a:pPr marL="0" indent="0">
              <a:lnSpc>
                <a:spcPct val="80000"/>
              </a:lnSpc>
              <a:buNone/>
            </a:pPr>
            <a:r>
              <a:rPr lang="ja-JP" altLang="en-US" sz="2800" dirty="0">
                <a:solidFill>
                  <a:srgbClr val="FF0066"/>
                </a:solidFill>
                <a:latin typeface="+mn-ea"/>
              </a:rPr>
              <a:t>　　　　　　要医療・要介護・要看護の人達</a:t>
            </a:r>
            <a:endParaRPr lang="en-US" altLang="ja-JP" sz="2800" dirty="0">
              <a:latin typeface="+mn-ea"/>
            </a:endParaRPr>
          </a:p>
          <a:p>
            <a:pPr marL="0" indent="0">
              <a:lnSpc>
                <a:spcPct val="80000"/>
              </a:lnSpc>
              <a:buNone/>
            </a:pPr>
            <a:r>
              <a:rPr lang="ja-JP" altLang="en-US" sz="2800" dirty="0">
                <a:latin typeface="+mn-ea"/>
              </a:rPr>
              <a:t>　　　　　　が増加している</a:t>
            </a:r>
          </a:p>
        </p:txBody>
      </p:sp>
      <p:sp>
        <p:nvSpPr>
          <p:cNvPr id="2" name="右矢印 1"/>
          <p:cNvSpPr/>
          <p:nvPr/>
        </p:nvSpPr>
        <p:spPr>
          <a:xfrm>
            <a:off x="651709" y="5283424"/>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2"/>
          <p:cNvSpPr txBox="1">
            <a:spLocks noChangeArrowheads="1"/>
          </p:cNvSpPr>
          <p:nvPr/>
        </p:nvSpPr>
        <p:spPr>
          <a:xfrm>
            <a:off x="447058" y="276585"/>
            <a:ext cx="8229600" cy="634082"/>
          </a:xfrm>
          <a:prstGeom prst="rect">
            <a:avLst/>
          </a:prstGeom>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訪問看護ステーション利用者の特徴</a:t>
            </a:r>
          </a:p>
          <a:p>
            <a:endParaRPr lang="ja-JP" altLang="en-US" sz="3600" dirty="0">
              <a:solidFill>
                <a:schemeClr val="bg1"/>
              </a:solidFill>
            </a:endParaRPr>
          </a:p>
        </p:txBody>
      </p:sp>
    </p:spTree>
    <p:extLst>
      <p:ext uri="{BB962C8B-B14F-4D97-AF65-F5344CB8AC3E}">
        <p14:creationId xmlns:p14="http://schemas.microsoft.com/office/powerpoint/2010/main" val="1945828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70</a:t>
            </a:fld>
            <a:endParaRPr kumimoji="1" lang="ja-JP" altLang="en-US"/>
          </a:p>
        </p:txBody>
      </p:sp>
      <p:pic>
        <p:nvPicPr>
          <p:cNvPr id="15" name="コンテンツ プレースホルダー 15">
            <a:extLst>
              <a:ext uri="{FF2B5EF4-FFF2-40B4-BE49-F238E27FC236}">
                <a16:creationId xmlns:a16="http://schemas.microsoft.com/office/drawing/2014/main" id="{FFA2A1E3-0254-4E27-9D1B-8298D6161485}"/>
              </a:ext>
            </a:extLst>
          </p:cNvPr>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33793" y="1246188"/>
            <a:ext cx="8229600" cy="3281362"/>
          </a:xfrm>
          <a:prstGeom prst="rect">
            <a:avLst/>
          </a:prstGeom>
          <a:noFill/>
          <a:ln>
            <a:noFill/>
          </a:ln>
        </p:spPr>
      </p:pic>
      <p:sp>
        <p:nvSpPr>
          <p:cNvPr id="9" name="タイトル 1">
            <a:extLst>
              <a:ext uri="{FF2B5EF4-FFF2-40B4-BE49-F238E27FC236}">
                <a16:creationId xmlns:a16="http://schemas.microsoft.com/office/drawing/2014/main" id="{AD33B86E-77CD-423B-A7D5-6AD60BB4B99A}"/>
              </a:ext>
            </a:extLst>
          </p:cNvPr>
          <p:cNvSpPr txBox="1">
            <a:spLocks/>
          </p:cNvSpPr>
          <p:nvPr/>
        </p:nvSpPr>
        <p:spPr>
          <a:xfrm>
            <a:off x="0" y="188640"/>
            <a:ext cx="9144000" cy="792088"/>
          </a:xfrm>
          <a:prstGeom prst="rect">
            <a:avLst/>
          </a:prstGeom>
          <a:noFill/>
          <a:ln>
            <a:noFill/>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solidFill>
                  <a:schemeClr val="bg1"/>
                </a:solidFill>
              </a:rPr>
              <a:t>自己評価結果比較レーダーチャートのダウンロード</a:t>
            </a:r>
          </a:p>
        </p:txBody>
      </p:sp>
      <p:sp>
        <p:nvSpPr>
          <p:cNvPr id="12" name="四角形: 角を丸くする 11">
            <a:extLst>
              <a:ext uri="{FF2B5EF4-FFF2-40B4-BE49-F238E27FC236}">
                <a16:creationId xmlns:a16="http://schemas.microsoft.com/office/drawing/2014/main" id="{8ADEA665-B682-4E4D-9796-0AAB6B49851D}"/>
              </a:ext>
            </a:extLst>
          </p:cNvPr>
          <p:cNvSpPr/>
          <p:nvPr/>
        </p:nvSpPr>
        <p:spPr>
          <a:xfrm>
            <a:off x="3396059" y="2227139"/>
            <a:ext cx="2304256"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角を丸めた四角形 6">
            <a:extLst>
              <a:ext uri="{FF2B5EF4-FFF2-40B4-BE49-F238E27FC236}">
                <a16:creationId xmlns:a16="http://schemas.microsoft.com/office/drawing/2014/main" id="{07B13110-9AAD-402B-87DF-80A50230E939}"/>
              </a:ext>
            </a:extLst>
          </p:cNvPr>
          <p:cNvSpPr/>
          <p:nvPr/>
        </p:nvSpPr>
        <p:spPr>
          <a:xfrm>
            <a:off x="1763688" y="4449888"/>
            <a:ext cx="5363043" cy="1906462"/>
          </a:xfrm>
          <a:prstGeom prst="wedgeRoundRectCallout">
            <a:avLst>
              <a:gd name="adj1" fmla="val 19654"/>
              <a:gd name="adj2" fmla="val -132952"/>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n-ea"/>
              </a:rPr>
              <a:t>【</a:t>
            </a:r>
            <a:r>
              <a:rPr lang="ja-JP" altLang="en-US" dirty="0">
                <a:solidFill>
                  <a:schemeClr val="tx1"/>
                </a:solidFill>
                <a:latin typeface="+mn-ea"/>
              </a:rPr>
              <a:t>自己評価結果比較レーダーチャートダウンロード</a:t>
            </a:r>
            <a:r>
              <a:rPr lang="en-US" altLang="ja-JP" dirty="0">
                <a:solidFill>
                  <a:schemeClr val="tx1"/>
                </a:solidFill>
                <a:latin typeface="+mn-ea"/>
              </a:rPr>
              <a:t>】</a:t>
            </a:r>
            <a:r>
              <a:rPr lang="ja-JP" altLang="en-US" dirty="0">
                <a:solidFill>
                  <a:schemeClr val="tx1"/>
                </a:solidFill>
                <a:latin typeface="+mn-ea"/>
              </a:rPr>
              <a:t>をクリックすると、評価結果と全国の結果のレーダーチャートを</a:t>
            </a:r>
            <a:r>
              <a:rPr lang="en-US" altLang="ja-JP" dirty="0">
                <a:solidFill>
                  <a:schemeClr val="tx1"/>
                </a:solidFill>
                <a:latin typeface="+mn-ea"/>
              </a:rPr>
              <a:t>PDF</a:t>
            </a:r>
            <a:r>
              <a:rPr lang="ja-JP" altLang="en-US" dirty="0">
                <a:solidFill>
                  <a:schemeClr val="tx1"/>
                </a:solidFill>
                <a:latin typeface="+mn-ea"/>
              </a:rPr>
              <a:t>ファイルでダウンロードできます。</a:t>
            </a:r>
          </a:p>
        </p:txBody>
      </p:sp>
    </p:spTree>
    <p:extLst>
      <p:ext uri="{BB962C8B-B14F-4D97-AF65-F5344CB8AC3E}">
        <p14:creationId xmlns:p14="http://schemas.microsoft.com/office/powerpoint/2010/main" val="27444259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71</a:t>
            </a:fld>
            <a:endParaRPr kumimoji="1" lang="ja-JP" altLang="en-US"/>
          </a:p>
        </p:txBody>
      </p:sp>
      <p:pic>
        <p:nvPicPr>
          <p:cNvPr id="7" name="コンテンツ プレースホルダー 6">
            <a:extLst>
              <a:ext uri="{FF2B5EF4-FFF2-40B4-BE49-F238E27FC236}">
                <a16:creationId xmlns:a16="http://schemas.microsoft.com/office/drawing/2014/main" id="{8BC24BB6-D540-47F5-B284-50ED1E00FD80}"/>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35558" y="1165225"/>
            <a:ext cx="4108450" cy="5264150"/>
          </a:xfrm>
        </p:spPr>
      </p:pic>
      <p:sp>
        <p:nvSpPr>
          <p:cNvPr id="9" name="吹き出し: 角を丸めた四角形 8">
            <a:extLst>
              <a:ext uri="{FF2B5EF4-FFF2-40B4-BE49-F238E27FC236}">
                <a16:creationId xmlns:a16="http://schemas.microsoft.com/office/drawing/2014/main" id="{A009759B-D9F4-4D1E-88A7-33A53628B00E}"/>
              </a:ext>
            </a:extLst>
          </p:cNvPr>
          <p:cNvSpPr/>
          <p:nvPr/>
        </p:nvSpPr>
        <p:spPr>
          <a:xfrm>
            <a:off x="5148064" y="1700808"/>
            <a:ext cx="3538736" cy="2305845"/>
          </a:xfrm>
          <a:prstGeom prst="wedgeRoundRectCallout">
            <a:avLst>
              <a:gd name="adj1" fmla="val -64074"/>
              <a:gd name="adj2" fmla="val 72697"/>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比較したい項目をクリックします。</a:t>
            </a:r>
          </a:p>
        </p:txBody>
      </p:sp>
      <p:sp>
        <p:nvSpPr>
          <p:cNvPr id="10" name="タイトル 1">
            <a:extLst>
              <a:ext uri="{FF2B5EF4-FFF2-40B4-BE49-F238E27FC236}">
                <a16:creationId xmlns:a16="http://schemas.microsoft.com/office/drawing/2014/main" id="{3E3E25F4-43F5-4221-842C-0F01DE12F320}"/>
              </a:ext>
            </a:extLst>
          </p:cNvPr>
          <p:cNvSpPr txBox="1">
            <a:spLocks/>
          </p:cNvSpPr>
          <p:nvPr/>
        </p:nvSpPr>
        <p:spPr>
          <a:xfrm>
            <a:off x="0" y="188640"/>
            <a:ext cx="9144000" cy="792088"/>
          </a:xfrm>
          <a:prstGeom prst="rect">
            <a:avLst/>
          </a:prstGeom>
          <a:noFill/>
          <a:ln>
            <a:noFill/>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solidFill>
                  <a:schemeClr val="bg1"/>
                </a:solidFill>
              </a:rPr>
              <a:t>自己評価結果比較レーダーチャートのダウンロード</a:t>
            </a:r>
          </a:p>
        </p:txBody>
      </p:sp>
    </p:spTree>
    <p:extLst>
      <p:ext uri="{BB962C8B-B14F-4D97-AF65-F5344CB8AC3E}">
        <p14:creationId xmlns:p14="http://schemas.microsoft.com/office/powerpoint/2010/main" val="912893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99896A7-CFEB-47C1-8650-7A149D414411}"/>
              </a:ext>
            </a:extLst>
          </p:cNvPr>
          <p:cNvSpPr>
            <a:spLocks noGrp="1"/>
          </p:cNvSpPr>
          <p:nvPr>
            <p:ph type="sldNum" sz="quarter" idx="12"/>
          </p:nvPr>
        </p:nvSpPr>
        <p:spPr/>
        <p:txBody>
          <a:bodyPr/>
          <a:lstStyle/>
          <a:p>
            <a:fld id="{D2D8002D-B5B0-4BAC-B1F6-782DDCCE6D9C}" type="slidenum">
              <a:rPr kumimoji="1" lang="ja-JP" altLang="en-US" smtClean="0"/>
              <a:t>72</a:t>
            </a:fld>
            <a:endParaRPr kumimoji="1" lang="ja-JP" altLang="en-US"/>
          </a:p>
        </p:txBody>
      </p:sp>
      <p:pic>
        <p:nvPicPr>
          <p:cNvPr id="8" name="コンテンツ プレースホルダー 7">
            <a:extLst>
              <a:ext uri="{FF2B5EF4-FFF2-40B4-BE49-F238E27FC236}">
                <a16:creationId xmlns:a16="http://schemas.microsoft.com/office/drawing/2014/main" id="{12ECFDBF-3B1C-49B4-9F13-0EA909324B84}"/>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240213" y="2493963"/>
            <a:ext cx="4903787" cy="2986087"/>
          </a:xfrm>
        </p:spPr>
      </p:pic>
      <p:sp>
        <p:nvSpPr>
          <p:cNvPr id="6" name="タイトル 1">
            <a:extLst>
              <a:ext uri="{FF2B5EF4-FFF2-40B4-BE49-F238E27FC236}">
                <a16:creationId xmlns:a16="http://schemas.microsoft.com/office/drawing/2014/main" id="{6DD20B27-AD52-4CB8-8924-F6E334BA763D}"/>
              </a:ext>
            </a:extLst>
          </p:cNvPr>
          <p:cNvSpPr txBox="1">
            <a:spLocks/>
          </p:cNvSpPr>
          <p:nvPr/>
        </p:nvSpPr>
        <p:spPr>
          <a:xfrm>
            <a:off x="0" y="188640"/>
            <a:ext cx="9144000" cy="792088"/>
          </a:xfrm>
          <a:prstGeom prst="rect">
            <a:avLst/>
          </a:prstGeom>
          <a:noFill/>
          <a:ln>
            <a:noFill/>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大項目の評価結果とレーダーチャート</a:t>
            </a:r>
          </a:p>
        </p:txBody>
      </p:sp>
      <p:graphicFrame>
        <p:nvGraphicFramePr>
          <p:cNvPr id="11" name="コンテンツ プレースホルダー 10">
            <a:extLst>
              <a:ext uri="{FF2B5EF4-FFF2-40B4-BE49-F238E27FC236}">
                <a16:creationId xmlns:a16="http://schemas.microsoft.com/office/drawing/2014/main" id="{F05FCF37-AEC8-4144-8560-4B5EDBF1EF5B}"/>
              </a:ext>
            </a:extLst>
          </p:cNvPr>
          <p:cNvGraphicFramePr>
            <a:graphicFrameLocks noGrp="1"/>
          </p:cNvGraphicFramePr>
          <p:nvPr>
            <p:ph sz="half" idx="4294967295"/>
            <p:extLst>
              <p:ext uri="{D42A27DB-BD31-4B8C-83A1-F6EECF244321}">
                <p14:modId xmlns:p14="http://schemas.microsoft.com/office/powerpoint/2010/main" val="2425365007"/>
              </p:ext>
            </p:extLst>
          </p:nvPr>
        </p:nvGraphicFramePr>
        <p:xfrm>
          <a:off x="611559" y="1600200"/>
          <a:ext cx="3888433" cy="1788160"/>
        </p:xfrm>
        <a:graphic>
          <a:graphicData uri="http://schemas.openxmlformats.org/drawingml/2006/table">
            <a:tbl>
              <a:tblPr>
                <a:tableStyleId>{5940675A-B579-460E-94D1-54222C63F5DA}</a:tableStyleId>
              </a:tblPr>
              <a:tblGrid>
                <a:gridCol w="2376265">
                  <a:extLst>
                    <a:ext uri="{9D8B030D-6E8A-4147-A177-3AD203B41FA5}">
                      <a16:colId xmlns:a16="http://schemas.microsoft.com/office/drawing/2014/main" val="594503254"/>
                    </a:ext>
                  </a:extLst>
                </a:gridCol>
                <a:gridCol w="756084">
                  <a:extLst>
                    <a:ext uri="{9D8B030D-6E8A-4147-A177-3AD203B41FA5}">
                      <a16:colId xmlns:a16="http://schemas.microsoft.com/office/drawing/2014/main" val="370949159"/>
                    </a:ext>
                  </a:extLst>
                </a:gridCol>
                <a:gridCol w="756084">
                  <a:extLst>
                    <a:ext uri="{9D8B030D-6E8A-4147-A177-3AD203B41FA5}">
                      <a16:colId xmlns:a16="http://schemas.microsoft.com/office/drawing/2014/main" val="2813408662"/>
                    </a:ext>
                  </a:extLst>
                </a:gridCol>
              </a:tblGrid>
              <a:tr h="244624">
                <a:tc>
                  <a:txBody>
                    <a:bodyPr/>
                    <a:lstStyle/>
                    <a:p>
                      <a:pPr algn="ctr"/>
                      <a:r>
                        <a:rPr kumimoji="1" lang="ja-JP" altLang="en-US" sz="1400" dirty="0">
                          <a:latin typeface="+mn-ea"/>
                          <a:ea typeface="+mn-ea"/>
                        </a:rPr>
                        <a:t>大項目</a:t>
                      </a:r>
                    </a:p>
                  </a:txBody>
                  <a:tcPr anchor="ctr"/>
                </a:tc>
                <a:tc>
                  <a:txBody>
                    <a:bodyPr/>
                    <a:lstStyle/>
                    <a:p>
                      <a:pPr algn="ctr"/>
                      <a:r>
                        <a:rPr kumimoji="1" lang="ja-JP" altLang="en-US" sz="1400" dirty="0">
                          <a:latin typeface="+mn-ea"/>
                          <a:ea typeface="+mn-ea"/>
                        </a:rPr>
                        <a:t>貴</a:t>
                      </a:r>
                      <a:r>
                        <a:rPr kumimoji="1" lang="en-US" altLang="ja-JP" sz="1400" dirty="0">
                          <a:latin typeface="+mn-ea"/>
                          <a:ea typeface="+mn-ea"/>
                        </a:rPr>
                        <a:t>ST</a:t>
                      </a:r>
                      <a:endParaRPr kumimoji="1" lang="ja-JP" altLang="en-US" sz="1400" dirty="0">
                        <a:latin typeface="+mn-ea"/>
                        <a:ea typeface="+mn-ea"/>
                      </a:endParaRPr>
                    </a:p>
                  </a:txBody>
                  <a:tcPr anchor="ctr"/>
                </a:tc>
                <a:tc>
                  <a:txBody>
                    <a:bodyPr/>
                    <a:lstStyle/>
                    <a:p>
                      <a:pPr algn="ctr"/>
                      <a:r>
                        <a:rPr kumimoji="1" lang="ja-JP" altLang="en-US" sz="1400" dirty="0">
                          <a:latin typeface="+mn-ea"/>
                          <a:ea typeface="+mn-ea"/>
                        </a:rPr>
                        <a:t>平均</a:t>
                      </a:r>
                    </a:p>
                  </a:txBody>
                  <a:tcPr anchor="ctr"/>
                </a:tc>
                <a:extLst>
                  <a:ext uri="{0D108BD9-81ED-4DB2-BD59-A6C34878D82A}">
                    <a16:rowId xmlns:a16="http://schemas.microsoft.com/office/drawing/2014/main" val="235465036"/>
                  </a:ext>
                </a:extLst>
              </a:tr>
              <a:tr h="370840">
                <a:tc>
                  <a:txBody>
                    <a:bodyPr/>
                    <a:lstStyle/>
                    <a:p>
                      <a:r>
                        <a:rPr kumimoji="1" lang="en-US" altLang="ja-JP" sz="1400" dirty="0">
                          <a:latin typeface="+mn-ea"/>
                          <a:ea typeface="+mn-ea"/>
                        </a:rPr>
                        <a:t>1</a:t>
                      </a:r>
                      <a:r>
                        <a:rPr kumimoji="1" lang="ja-JP" altLang="en-US" sz="1400" dirty="0">
                          <a:latin typeface="+mn-ea"/>
                          <a:ea typeface="+mn-ea"/>
                        </a:rPr>
                        <a:t>．事業所運営の基盤整備</a:t>
                      </a:r>
                    </a:p>
                  </a:txBody>
                  <a:tcPr anchor="ctr"/>
                </a:tc>
                <a:tc>
                  <a:txBody>
                    <a:bodyPr/>
                    <a:lstStyle/>
                    <a:p>
                      <a:pPr algn="r"/>
                      <a:r>
                        <a:rPr kumimoji="1" lang="en-US" altLang="ja-JP" sz="1400" dirty="0">
                          <a:latin typeface="+mn-ea"/>
                          <a:ea typeface="+mn-ea"/>
                        </a:rPr>
                        <a:t>61.1</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74.8</a:t>
                      </a:r>
                      <a:r>
                        <a:rPr kumimoji="1" lang="ja-JP" altLang="en-US" sz="1400" dirty="0">
                          <a:latin typeface="+mn-ea"/>
                          <a:ea typeface="+mn-ea"/>
                        </a:rPr>
                        <a:t>％</a:t>
                      </a:r>
                    </a:p>
                  </a:txBody>
                  <a:tcPr anchor="ctr"/>
                </a:tc>
                <a:extLst>
                  <a:ext uri="{0D108BD9-81ED-4DB2-BD59-A6C34878D82A}">
                    <a16:rowId xmlns:a16="http://schemas.microsoft.com/office/drawing/2014/main" val="4290238852"/>
                  </a:ext>
                </a:extLst>
              </a:tr>
              <a:tr h="370840">
                <a:tc>
                  <a:txBody>
                    <a:bodyPr/>
                    <a:lstStyle/>
                    <a:p>
                      <a:r>
                        <a:rPr kumimoji="1" lang="en-US" altLang="ja-JP" sz="1400" dirty="0">
                          <a:latin typeface="+mn-ea"/>
                          <a:ea typeface="+mn-ea"/>
                        </a:rPr>
                        <a:t>2</a:t>
                      </a:r>
                      <a:r>
                        <a:rPr kumimoji="1" lang="ja-JP" altLang="en-US" sz="1400" dirty="0">
                          <a:latin typeface="+mn-ea"/>
                          <a:ea typeface="+mn-ea"/>
                        </a:rPr>
                        <a:t>．専門的なサービスの提供</a:t>
                      </a:r>
                    </a:p>
                  </a:txBody>
                  <a:tcPr anchor="ctr"/>
                </a:tc>
                <a:tc>
                  <a:txBody>
                    <a:bodyPr/>
                    <a:lstStyle/>
                    <a:p>
                      <a:pPr algn="r"/>
                      <a:r>
                        <a:rPr kumimoji="1" lang="en-US" altLang="ja-JP" sz="1400" dirty="0">
                          <a:latin typeface="+mn-ea"/>
                          <a:ea typeface="+mn-ea"/>
                        </a:rPr>
                        <a:t>56.7</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63.3</a:t>
                      </a:r>
                      <a:r>
                        <a:rPr kumimoji="1" lang="ja-JP" altLang="en-US" sz="1400" dirty="0">
                          <a:latin typeface="+mn-ea"/>
                          <a:ea typeface="+mn-ea"/>
                        </a:rPr>
                        <a:t>％</a:t>
                      </a:r>
                    </a:p>
                  </a:txBody>
                  <a:tcPr anchor="ctr"/>
                </a:tc>
                <a:extLst>
                  <a:ext uri="{0D108BD9-81ED-4DB2-BD59-A6C34878D82A}">
                    <a16:rowId xmlns:a16="http://schemas.microsoft.com/office/drawing/2014/main" val="909511928"/>
                  </a:ext>
                </a:extLst>
              </a:tr>
              <a:tr h="370840">
                <a:tc>
                  <a:txBody>
                    <a:bodyPr/>
                    <a:lstStyle/>
                    <a:p>
                      <a:r>
                        <a:rPr kumimoji="1" lang="en-US" altLang="ja-JP" sz="1400" dirty="0">
                          <a:latin typeface="+mn-ea"/>
                          <a:ea typeface="+mn-ea"/>
                        </a:rPr>
                        <a:t>3</a:t>
                      </a:r>
                      <a:r>
                        <a:rPr kumimoji="1" lang="ja-JP" altLang="en-US" sz="1400" dirty="0">
                          <a:latin typeface="+mn-ea"/>
                          <a:ea typeface="+mn-ea"/>
                        </a:rPr>
                        <a:t>．多職種・多機能との連携</a:t>
                      </a:r>
                    </a:p>
                  </a:txBody>
                  <a:tcPr anchor="ctr"/>
                </a:tc>
                <a:tc>
                  <a:txBody>
                    <a:bodyPr/>
                    <a:lstStyle/>
                    <a:p>
                      <a:pPr algn="r"/>
                      <a:r>
                        <a:rPr kumimoji="1" lang="en-US" altLang="ja-JP" sz="1400" dirty="0">
                          <a:latin typeface="+mn-ea"/>
                          <a:ea typeface="+mn-ea"/>
                        </a:rPr>
                        <a:t>50.0</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74.1</a:t>
                      </a:r>
                      <a:r>
                        <a:rPr kumimoji="1" lang="ja-JP" altLang="en-US" sz="1400" dirty="0">
                          <a:latin typeface="+mn-ea"/>
                          <a:ea typeface="+mn-ea"/>
                        </a:rPr>
                        <a:t>％</a:t>
                      </a:r>
                    </a:p>
                  </a:txBody>
                  <a:tcPr anchor="ctr"/>
                </a:tc>
                <a:extLst>
                  <a:ext uri="{0D108BD9-81ED-4DB2-BD59-A6C34878D82A}">
                    <a16:rowId xmlns:a16="http://schemas.microsoft.com/office/drawing/2014/main" val="2630214264"/>
                  </a:ext>
                </a:extLst>
              </a:tr>
              <a:tr h="370840">
                <a:tc>
                  <a:txBody>
                    <a:bodyPr/>
                    <a:lstStyle/>
                    <a:p>
                      <a:r>
                        <a:rPr kumimoji="1" lang="en-US" altLang="ja-JP" sz="1400" dirty="0">
                          <a:latin typeface="+mn-ea"/>
                          <a:ea typeface="+mn-ea"/>
                        </a:rPr>
                        <a:t>4</a:t>
                      </a:r>
                      <a:r>
                        <a:rPr kumimoji="1" lang="ja-JP" altLang="en-US" sz="1400" dirty="0">
                          <a:latin typeface="+mn-ea"/>
                          <a:ea typeface="+mn-ea"/>
                        </a:rPr>
                        <a:t>．まちづくりの参画</a:t>
                      </a:r>
                    </a:p>
                  </a:txBody>
                  <a:tcPr anchor="ctr"/>
                </a:tc>
                <a:tc>
                  <a:txBody>
                    <a:bodyPr/>
                    <a:lstStyle/>
                    <a:p>
                      <a:pPr algn="r"/>
                      <a:r>
                        <a:rPr kumimoji="1" lang="en-US" altLang="ja-JP" sz="1400" dirty="0">
                          <a:latin typeface="+mn-ea"/>
                          <a:ea typeface="+mn-ea"/>
                        </a:rPr>
                        <a:t>41.7</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69.1</a:t>
                      </a:r>
                      <a:r>
                        <a:rPr kumimoji="1" lang="ja-JP" altLang="en-US" sz="1400" dirty="0">
                          <a:latin typeface="+mn-ea"/>
                          <a:ea typeface="+mn-ea"/>
                        </a:rPr>
                        <a:t>％</a:t>
                      </a:r>
                    </a:p>
                  </a:txBody>
                  <a:tcPr anchor="ctr"/>
                </a:tc>
                <a:extLst>
                  <a:ext uri="{0D108BD9-81ED-4DB2-BD59-A6C34878D82A}">
                    <a16:rowId xmlns:a16="http://schemas.microsoft.com/office/drawing/2014/main" val="4215732591"/>
                  </a:ext>
                </a:extLst>
              </a:tr>
            </a:tbl>
          </a:graphicData>
        </a:graphic>
      </p:graphicFrame>
    </p:spTree>
    <p:extLst>
      <p:ext uri="{BB962C8B-B14F-4D97-AF65-F5344CB8AC3E}">
        <p14:creationId xmlns:p14="http://schemas.microsoft.com/office/powerpoint/2010/main" val="11369931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CF53517-A892-4093-AFD7-E3803821A403}"/>
              </a:ext>
            </a:extLst>
          </p:cNvPr>
          <p:cNvSpPr>
            <a:spLocks noGrp="1"/>
          </p:cNvSpPr>
          <p:nvPr>
            <p:ph type="sldNum" sz="quarter" idx="12"/>
          </p:nvPr>
        </p:nvSpPr>
        <p:spPr/>
        <p:txBody>
          <a:bodyPr/>
          <a:lstStyle/>
          <a:p>
            <a:fld id="{D2D8002D-B5B0-4BAC-B1F6-782DDCCE6D9C}" type="slidenum">
              <a:rPr kumimoji="1" lang="ja-JP" altLang="en-US" smtClean="0"/>
              <a:t>73</a:t>
            </a:fld>
            <a:endParaRPr kumimoji="1" lang="ja-JP" altLang="en-US"/>
          </a:p>
        </p:txBody>
      </p:sp>
      <p:graphicFrame>
        <p:nvGraphicFramePr>
          <p:cNvPr id="9" name="コンテンツ プレースホルダー 8">
            <a:extLst>
              <a:ext uri="{FF2B5EF4-FFF2-40B4-BE49-F238E27FC236}">
                <a16:creationId xmlns:a16="http://schemas.microsoft.com/office/drawing/2014/main" id="{D55FB7D5-2AB3-4312-985E-DB0F8545096E}"/>
              </a:ext>
            </a:extLst>
          </p:cNvPr>
          <p:cNvGraphicFramePr>
            <a:graphicFrameLocks noGrp="1"/>
          </p:cNvGraphicFramePr>
          <p:nvPr>
            <p:ph sz="half" idx="4294967295"/>
            <p:extLst>
              <p:ext uri="{D42A27DB-BD31-4B8C-83A1-F6EECF244321}">
                <p14:modId xmlns:p14="http://schemas.microsoft.com/office/powerpoint/2010/main" val="3356082351"/>
              </p:ext>
            </p:extLst>
          </p:nvPr>
        </p:nvGraphicFramePr>
        <p:xfrm>
          <a:off x="389384" y="1169988"/>
          <a:ext cx="4038600" cy="5186680"/>
        </p:xfrm>
        <a:graphic>
          <a:graphicData uri="http://schemas.openxmlformats.org/drawingml/2006/table">
            <a:tbl>
              <a:tblPr>
                <a:tableStyleId>{5940675A-B579-460E-94D1-54222C63F5DA}</a:tableStyleId>
              </a:tblPr>
              <a:tblGrid>
                <a:gridCol w="2602632">
                  <a:extLst>
                    <a:ext uri="{9D8B030D-6E8A-4147-A177-3AD203B41FA5}">
                      <a16:colId xmlns:a16="http://schemas.microsoft.com/office/drawing/2014/main" val="3067931824"/>
                    </a:ext>
                  </a:extLst>
                </a:gridCol>
                <a:gridCol w="720080">
                  <a:extLst>
                    <a:ext uri="{9D8B030D-6E8A-4147-A177-3AD203B41FA5}">
                      <a16:colId xmlns:a16="http://schemas.microsoft.com/office/drawing/2014/main" val="1514876059"/>
                    </a:ext>
                  </a:extLst>
                </a:gridCol>
                <a:gridCol w="715888">
                  <a:extLst>
                    <a:ext uri="{9D8B030D-6E8A-4147-A177-3AD203B41FA5}">
                      <a16:colId xmlns:a16="http://schemas.microsoft.com/office/drawing/2014/main" val="1861612106"/>
                    </a:ext>
                  </a:extLst>
                </a:gridCol>
              </a:tblGrid>
              <a:tr h="370840">
                <a:tc>
                  <a:txBody>
                    <a:bodyPr/>
                    <a:lstStyle/>
                    <a:p>
                      <a:pPr algn="ctr"/>
                      <a:r>
                        <a:rPr kumimoji="1" lang="ja-JP" altLang="en-US" sz="1400" dirty="0">
                          <a:latin typeface="+mn-ea"/>
                          <a:ea typeface="+mn-ea"/>
                        </a:rPr>
                        <a:t>中項目</a:t>
                      </a:r>
                    </a:p>
                  </a:txBody>
                  <a:tcPr anchor="ctr"/>
                </a:tc>
                <a:tc>
                  <a:txBody>
                    <a:bodyPr/>
                    <a:lstStyle/>
                    <a:p>
                      <a:pPr algn="ctr"/>
                      <a:r>
                        <a:rPr kumimoji="1" lang="ja-JP" altLang="en-US" sz="1400" dirty="0">
                          <a:latin typeface="+mn-ea"/>
                          <a:ea typeface="+mn-ea"/>
                        </a:rPr>
                        <a:t>貴</a:t>
                      </a:r>
                      <a:r>
                        <a:rPr kumimoji="1" lang="en-US" altLang="ja-JP" sz="1400" dirty="0">
                          <a:latin typeface="+mn-ea"/>
                          <a:ea typeface="+mn-ea"/>
                        </a:rPr>
                        <a:t>ST</a:t>
                      </a:r>
                      <a:endParaRPr kumimoji="1" lang="ja-JP" altLang="en-US" sz="1400" dirty="0">
                        <a:latin typeface="+mn-ea"/>
                        <a:ea typeface="+mn-ea"/>
                      </a:endParaRPr>
                    </a:p>
                  </a:txBody>
                  <a:tcPr anchor="ctr"/>
                </a:tc>
                <a:tc>
                  <a:txBody>
                    <a:bodyPr/>
                    <a:lstStyle/>
                    <a:p>
                      <a:pPr algn="ctr"/>
                      <a:r>
                        <a:rPr kumimoji="1" lang="ja-JP" altLang="en-US" sz="1400" dirty="0">
                          <a:latin typeface="+mn-ea"/>
                          <a:ea typeface="+mn-ea"/>
                        </a:rPr>
                        <a:t>平均</a:t>
                      </a:r>
                    </a:p>
                  </a:txBody>
                  <a:tcPr anchor="ctr"/>
                </a:tc>
                <a:extLst>
                  <a:ext uri="{0D108BD9-81ED-4DB2-BD59-A6C34878D82A}">
                    <a16:rowId xmlns:a16="http://schemas.microsoft.com/office/drawing/2014/main" val="3351518349"/>
                  </a:ext>
                </a:extLst>
              </a:tr>
              <a:tr h="370840">
                <a:tc>
                  <a:txBody>
                    <a:bodyPr/>
                    <a:lstStyle/>
                    <a:p>
                      <a:r>
                        <a:rPr kumimoji="1" lang="ja-JP" altLang="en-US" sz="1400" dirty="0">
                          <a:latin typeface="+mn-ea"/>
                          <a:ea typeface="+mn-ea"/>
                        </a:rPr>
                        <a:t>（</a:t>
                      </a:r>
                      <a:r>
                        <a:rPr kumimoji="1" lang="en-US" altLang="ja-JP" sz="1400" dirty="0">
                          <a:latin typeface="+mn-ea"/>
                          <a:ea typeface="+mn-ea"/>
                        </a:rPr>
                        <a:t>1</a:t>
                      </a:r>
                      <a:r>
                        <a:rPr kumimoji="1" lang="ja-JP" altLang="en-US" sz="1400" dirty="0">
                          <a:latin typeface="+mn-ea"/>
                          <a:ea typeface="+mn-ea"/>
                        </a:rPr>
                        <a:t>）事業計画の策定とサービスの改善</a:t>
                      </a:r>
                    </a:p>
                  </a:txBody>
                  <a:tcPr anchor="ctr"/>
                </a:tc>
                <a:tc>
                  <a:txBody>
                    <a:bodyPr/>
                    <a:lstStyle/>
                    <a:p>
                      <a:pPr algn="r"/>
                      <a:r>
                        <a:rPr kumimoji="1" lang="en-US" altLang="ja-JP" sz="1400" dirty="0">
                          <a:latin typeface="+mn-ea"/>
                          <a:ea typeface="+mn-ea"/>
                        </a:rPr>
                        <a:t>53.3</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71.2</a:t>
                      </a:r>
                      <a:r>
                        <a:rPr kumimoji="1" lang="ja-JP" altLang="en-US" sz="1400" dirty="0">
                          <a:latin typeface="+mn-ea"/>
                          <a:ea typeface="+mn-ea"/>
                        </a:rPr>
                        <a:t>％</a:t>
                      </a:r>
                    </a:p>
                  </a:txBody>
                  <a:tcPr anchor="ctr"/>
                </a:tc>
                <a:extLst>
                  <a:ext uri="{0D108BD9-81ED-4DB2-BD59-A6C34878D82A}">
                    <a16:rowId xmlns:a16="http://schemas.microsoft.com/office/drawing/2014/main" val="102346041"/>
                  </a:ext>
                </a:extLst>
              </a:tr>
              <a:tr h="370840">
                <a:tc>
                  <a:txBody>
                    <a:bodyPr/>
                    <a:lstStyle/>
                    <a:p>
                      <a:r>
                        <a:rPr kumimoji="1" lang="ja-JP" altLang="en-US" sz="1400" dirty="0">
                          <a:latin typeface="+mn-ea"/>
                          <a:ea typeface="+mn-ea"/>
                        </a:rPr>
                        <a:t>（</a:t>
                      </a:r>
                      <a:r>
                        <a:rPr kumimoji="1" lang="en-US" altLang="ja-JP" sz="1400" dirty="0">
                          <a:latin typeface="+mn-ea"/>
                          <a:ea typeface="+mn-ea"/>
                        </a:rPr>
                        <a:t>2</a:t>
                      </a:r>
                      <a:r>
                        <a:rPr kumimoji="1" lang="ja-JP" altLang="en-US" sz="1400" dirty="0">
                          <a:latin typeface="+mn-ea"/>
                          <a:ea typeface="+mn-ea"/>
                        </a:rPr>
                        <a:t>）計画的な人材育成</a:t>
                      </a:r>
                    </a:p>
                  </a:txBody>
                  <a:tcPr anchor="ctr"/>
                </a:tc>
                <a:tc>
                  <a:txBody>
                    <a:bodyPr/>
                    <a:lstStyle/>
                    <a:p>
                      <a:pPr algn="r"/>
                      <a:r>
                        <a:rPr kumimoji="1" lang="en-US" altLang="ja-JP" sz="1400" dirty="0">
                          <a:latin typeface="+mn-ea"/>
                          <a:ea typeface="+mn-ea"/>
                        </a:rPr>
                        <a:t>83.3</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82.0</a:t>
                      </a:r>
                      <a:r>
                        <a:rPr kumimoji="1" lang="ja-JP" altLang="en-US" sz="1400" dirty="0">
                          <a:latin typeface="+mn-ea"/>
                          <a:ea typeface="+mn-ea"/>
                        </a:rPr>
                        <a:t>％</a:t>
                      </a:r>
                    </a:p>
                  </a:txBody>
                  <a:tcPr anchor="ctr"/>
                </a:tc>
                <a:extLst>
                  <a:ext uri="{0D108BD9-81ED-4DB2-BD59-A6C34878D82A}">
                    <a16:rowId xmlns:a16="http://schemas.microsoft.com/office/drawing/2014/main" val="4075325785"/>
                  </a:ext>
                </a:extLst>
              </a:tr>
              <a:tr h="370840">
                <a:tc>
                  <a:txBody>
                    <a:bodyPr/>
                    <a:lstStyle/>
                    <a:p>
                      <a:r>
                        <a:rPr kumimoji="1" lang="ja-JP" altLang="en-US" sz="1400" dirty="0">
                          <a:latin typeface="+mn-ea"/>
                          <a:ea typeface="+mn-ea"/>
                        </a:rPr>
                        <a:t>（</a:t>
                      </a:r>
                      <a:r>
                        <a:rPr kumimoji="1" lang="en-US" altLang="ja-JP" sz="1400" dirty="0">
                          <a:latin typeface="+mn-ea"/>
                          <a:ea typeface="+mn-ea"/>
                        </a:rPr>
                        <a:t>3</a:t>
                      </a:r>
                      <a:r>
                        <a:rPr kumimoji="1" lang="ja-JP" altLang="en-US" sz="1400" dirty="0">
                          <a:latin typeface="+mn-ea"/>
                          <a:ea typeface="+mn-ea"/>
                        </a:rPr>
                        <a:t>）人材の配置と体制整備</a:t>
                      </a:r>
                    </a:p>
                  </a:txBody>
                  <a:tcPr anchor="ctr"/>
                </a:tc>
                <a:tc>
                  <a:txBody>
                    <a:bodyPr/>
                    <a:lstStyle/>
                    <a:p>
                      <a:pPr algn="r"/>
                      <a:r>
                        <a:rPr kumimoji="1" lang="en-US" altLang="ja-JP" sz="1400" dirty="0">
                          <a:latin typeface="+mn-ea"/>
                          <a:ea typeface="+mn-ea"/>
                        </a:rPr>
                        <a:t>66.7</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59.2</a:t>
                      </a:r>
                      <a:r>
                        <a:rPr kumimoji="1" lang="ja-JP" altLang="en-US" sz="1400" dirty="0">
                          <a:latin typeface="+mn-ea"/>
                          <a:ea typeface="+mn-ea"/>
                        </a:rPr>
                        <a:t>％</a:t>
                      </a:r>
                    </a:p>
                  </a:txBody>
                  <a:tcPr anchor="ctr"/>
                </a:tc>
                <a:extLst>
                  <a:ext uri="{0D108BD9-81ED-4DB2-BD59-A6C34878D82A}">
                    <a16:rowId xmlns:a16="http://schemas.microsoft.com/office/drawing/2014/main" val="2975363571"/>
                  </a:ext>
                </a:extLst>
              </a:tr>
              <a:tr h="370840">
                <a:tc>
                  <a:txBody>
                    <a:bodyPr/>
                    <a:lstStyle/>
                    <a:p>
                      <a:r>
                        <a:rPr kumimoji="1" lang="ja-JP" altLang="en-US" sz="1400" dirty="0">
                          <a:latin typeface="+mn-ea"/>
                          <a:ea typeface="+mn-ea"/>
                        </a:rPr>
                        <a:t>（</a:t>
                      </a:r>
                      <a:r>
                        <a:rPr kumimoji="1" lang="en-US" altLang="ja-JP" sz="1400" dirty="0">
                          <a:latin typeface="+mn-ea"/>
                          <a:ea typeface="+mn-ea"/>
                        </a:rPr>
                        <a:t>4</a:t>
                      </a:r>
                      <a:r>
                        <a:rPr kumimoji="1" lang="ja-JP" altLang="en-US" sz="1400" dirty="0">
                          <a:latin typeface="+mn-ea"/>
                          <a:ea typeface="+mn-ea"/>
                        </a:rPr>
                        <a:t>）経営･労務の管理</a:t>
                      </a:r>
                    </a:p>
                  </a:txBody>
                  <a:tcPr anchor="ctr"/>
                </a:tc>
                <a:tc>
                  <a:txBody>
                    <a:bodyPr/>
                    <a:lstStyle/>
                    <a:p>
                      <a:pPr algn="r"/>
                      <a:r>
                        <a:rPr kumimoji="1" lang="en-US" altLang="ja-JP" sz="1400" dirty="0">
                          <a:latin typeface="+mn-ea"/>
                          <a:ea typeface="+mn-ea"/>
                        </a:rPr>
                        <a:t>50.0</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82.0</a:t>
                      </a:r>
                      <a:r>
                        <a:rPr kumimoji="1" lang="ja-JP" altLang="en-US" sz="1400" dirty="0">
                          <a:latin typeface="+mn-ea"/>
                          <a:ea typeface="+mn-ea"/>
                        </a:rPr>
                        <a:t>％</a:t>
                      </a:r>
                    </a:p>
                  </a:txBody>
                  <a:tcPr anchor="ctr"/>
                </a:tc>
                <a:extLst>
                  <a:ext uri="{0D108BD9-81ED-4DB2-BD59-A6C34878D82A}">
                    <a16:rowId xmlns:a16="http://schemas.microsoft.com/office/drawing/2014/main" val="1376433933"/>
                  </a:ext>
                </a:extLst>
              </a:tr>
              <a:tr h="370840">
                <a:tc>
                  <a:txBody>
                    <a:bodyPr/>
                    <a:lstStyle/>
                    <a:p>
                      <a:r>
                        <a:rPr kumimoji="1" lang="ja-JP" altLang="en-US" sz="1400" dirty="0">
                          <a:latin typeface="+mn-ea"/>
                          <a:ea typeface="+mn-ea"/>
                        </a:rPr>
                        <a:t>（</a:t>
                      </a:r>
                      <a:r>
                        <a:rPr kumimoji="1" lang="en-US" altLang="ja-JP" sz="1400" dirty="0">
                          <a:latin typeface="+mn-ea"/>
                          <a:ea typeface="+mn-ea"/>
                        </a:rPr>
                        <a:t>5</a:t>
                      </a:r>
                      <a:r>
                        <a:rPr kumimoji="1" lang="ja-JP" altLang="en-US" sz="1400" dirty="0">
                          <a:latin typeface="+mn-ea"/>
                          <a:ea typeface="+mn-ea"/>
                        </a:rPr>
                        <a:t>）サービスの標準化とリスクマネジメント</a:t>
                      </a:r>
                    </a:p>
                  </a:txBody>
                  <a:tcPr anchor="ctr"/>
                </a:tc>
                <a:tc>
                  <a:txBody>
                    <a:bodyPr/>
                    <a:lstStyle/>
                    <a:p>
                      <a:pPr algn="r"/>
                      <a:r>
                        <a:rPr kumimoji="1" lang="en-US" altLang="ja-JP" sz="1400" dirty="0">
                          <a:latin typeface="+mn-ea"/>
                          <a:ea typeface="+mn-ea"/>
                        </a:rPr>
                        <a:t>66.7</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80.4</a:t>
                      </a:r>
                      <a:r>
                        <a:rPr kumimoji="1" lang="ja-JP" altLang="en-US" sz="1400" dirty="0">
                          <a:latin typeface="+mn-ea"/>
                          <a:ea typeface="+mn-ea"/>
                        </a:rPr>
                        <a:t>％</a:t>
                      </a:r>
                    </a:p>
                  </a:txBody>
                  <a:tcPr anchor="ctr"/>
                </a:tc>
                <a:extLst>
                  <a:ext uri="{0D108BD9-81ED-4DB2-BD59-A6C34878D82A}">
                    <a16:rowId xmlns:a16="http://schemas.microsoft.com/office/drawing/2014/main" val="1805717745"/>
                  </a:ext>
                </a:extLst>
              </a:tr>
              <a:tr h="370840">
                <a:tc>
                  <a:txBody>
                    <a:bodyPr/>
                    <a:lstStyle/>
                    <a:p>
                      <a:r>
                        <a:rPr kumimoji="1" lang="ja-JP" altLang="en-US" sz="1400" dirty="0">
                          <a:latin typeface="+mn-ea"/>
                          <a:ea typeface="+mn-ea"/>
                        </a:rPr>
                        <a:t>（</a:t>
                      </a:r>
                      <a:r>
                        <a:rPr kumimoji="1" lang="en-US" altLang="ja-JP" sz="1400" dirty="0">
                          <a:latin typeface="+mn-ea"/>
                          <a:ea typeface="+mn-ea"/>
                        </a:rPr>
                        <a:t>6</a:t>
                      </a:r>
                      <a:r>
                        <a:rPr kumimoji="1" lang="ja-JP" altLang="en-US" sz="1400" dirty="0">
                          <a:latin typeface="+mn-ea"/>
                          <a:ea typeface="+mn-ea"/>
                        </a:rPr>
                        <a:t>）看護計画の作成と見直し</a:t>
                      </a:r>
                    </a:p>
                  </a:txBody>
                  <a:tcPr anchor="ctr"/>
                </a:tc>
                <a:tc>
                  <a:txBody>
                    <a:bodyPr/>
                    <a:lstStyle/>
                    <a:p>
                      <a:pPr algn="r"/>
                      <a:r>
                        <a:rPr kumimoji="1" lang="en-US" altLang="ja-JP" sz="1400" dirty="0">
                          <a:latin typeface="+mn-ea"/>
                          <a:ea typeface="+mn-ea"/>
                        </a:rPr>
                        <a:t>60.0</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55.1</a:t>
                      </a:r>
                      <a:r>
                        <a:rPr kumimoji="1" lang="ja-JP" altLang="en-US" sz="1400" dirty="0">
                          <a:latin typeface="+mn-ea"/>
                          <a:ea typeface="+mn-ea"/>
                        </a:rPr>
                        <a:t>％</a:t>
                      </a:r>
                    </a:p>
                  </a:txBody>
                  <a:tcPr anchor="ctr"/>
                </a:tc>
                <a:extLst>
                  <a:ext uri="{0D108BD9-81ED-4DB2-BD59-A6C34878D82A}">
                    <a16:rowId xmlns:a16="http://schemas.microsoft.com/office/drawing/2014/main" val="2983088211"/>
                  </a:ext>
                </a:extLst>
              </a:tr>
              <a:tr h="370840">
                <a:tc>
                  <a:txBody>
                    <a:bodyPr/>
                    <a:lstStyle/>
                    <a:p>
                      <a:r>
                        <a:rPr kumimoji="1" lang="ja-JP" altLang="en-US" sz="1400" dirty="0">
                          <a:latin typeface="+mn-ea"/>
                          <a:ea typeface="+mn-ea"/>
                        </a:rPr>
                        <a:t>（</a:t>
                      </a:r>
                      <a:r>
                        <a:rPr kumimoji="1" lang="en-US" altLang="ja-JP" sz="1400" dirty="0">
                          <a:latin typeface="+mn-ea"/>
                          <a:ea typeface="+mn-ea"/>
                        </a:rPr>
                        <a:t>7</a:t>
                      </a:r>
                      <a:r>
                        <a:rPr kumimoji="1" lang="ja-JP" altLang="en-US" sz="1400" dirty="0">
                          <a:latin typeface="+mn-ea"/>
                          <a:ea typeface="+mn-ea"/>
                        </a:rPr>
                        <a:t>）在宅での日々の生活を支えるケアの提供</a:t>
                      </a:r>
                    </a:p>
                  </a:txBody>
                  <a:tcPr anchor="ctr"/>
                </a:tc>
                <a:tc>
                  <a:txBody>
                    <a:bodyPr/>
                    <a:lstStyle/>
                    <a:p>
                      <a:pPr algn="r"/>
                      <a:r>
                        <a:rPr kumimoji="1" lang="en-US" altLang="ja-JP" sz="1400" dirty="0">
                          <a:latin typeface="+mn-ea"/>
                          <a:ea typeface="+mn-ea"/>
                        </a:rPr>
                        <a:t>53.3</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71.5</a:t>
                      </a:r>
                      <a:r>
                        <a:rPr kumimoji="1" lang="ja-JP" altLang="en-US" sz="1400" dirty="0">
                          <a:latin typeface="+mn-ea"/>
                          <a:ea typeface="+mn-ea"/>
                        </a:rPr>
                        <a:t>％</a:t>
                      </a:r>
                    </a:p>
                  </a:txBody>
                  <a:tcPr anchor="ctr"/>
                </a:tc>
                <a:extLst>
                  <a:ext uri="{0D108BD9-81ED-4DB2-BD59-A6C34878D82A}">
                    <a16:rowId xmlns:a16="http://schemas.microsoft.com/office/drawing/2014/main" val="2132483011"/>
                  </a:ext>
                </a:extLst>
              </a:tr>
              <a:tr h="370840">
                <a:tc>
                  <a:txBody>
                    <a:bodyPr/>
                    <a:lstStyle/>
                    <a:p>
                      <a:r>
                        <a:rPr kumimoji="1" lang="ja-JP" altLang="en-US" sz="1400" dirty="0">
                          <a:latin typeface="+mn-ea"/>
                          <a:ea typeface="+mn-ea"/>
                        </a:rPr>
                        <a:t>（</a:t>
                      </a:r>
                      <a:r>
                        <a:rPr kumimoji="1" lang="en-US" altLang="ja-JP" sz="1400" dirty="0">
                          <a:latin typeface="+mn-ea"/>
                          <a:ea typeface="+mn-ea"/>
                        </a:rPr>
                        <a:t>8</a:t>
                      </a:r>
                      <a:r>
                        <a:rPr kumimoji="1" lang="ja-JP" altLang="en-US" sz="1400" dirty="0">
                          <a:latin typeface="+mn-ea"/>
                          <a:ea typeface="+mn-ea"/>
                        </a:rPr>
                        <a:t>）多職種との連携促進</a:t>
                      </a:r>
                    </a:p>
                  </a:txBody>
                  <a:tcPr anchor="ctr"/>
                </a:tc>
                <a:tc>
                  <a:txBody>
                    <a:bodyPr/>
                    <a:lstStyle/>
                    <a:p>
                      <a:pPr algn="r"/>
                      <a:r>
                        <a:rPr kumimoji="1" lang="en-US" altLang="ja-JP" sz="1400" dirty="0">
                          <a:latin typeface="+mn-ea"/>
                          <a:ea typeface="+mn-ea"/>
                        </a:rPr>
                        <a:t>51.9</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72.3</a:t>
                      </a:r>
                      <a:r>
                        <a:rPr kumimoji="1" lang="ja-JP" altLang="en-US" sz="1400" dirty="0">
                          <a:latin typeface="+mn-ea"/>
                          <a:ea typeface="+mn-ea"/>
                        </a:rPr>
                        <a:t>％</a:t>
                      </a:r>
                    </a:p>
                  </a:txBody>
                  <a:tcPr anchor="ctr"/>
                </a:tc>
                <a:extLst>
                  <a:ext uri="{0D108BD9-81ED-4DB2-BD59-A6C34878D82A}">
                    <a16:rowId xmlns:a16="http://schemas.microsoft.com/office/drawing/2014/main" val="1960148360"/>
                  </a:ext>
                </a:extLst>
              </a:tr>
              <a:tr h="370840">
                <a:tc>
                  <a:txBody>
                    <a:bodyPr/>
                    <a:lstStyle/>
                    <a:p>
                      <a:r>
                        <a:rPr kumimoji="1" lang="ja-JP" altLang="en-US" sz="1400" dirty="0">
                          <a:latin typeface="+mn-ea"/>
                          <a:ea typeface="+mn-ea"/>
                        </a:rPr>
                        <a:t>（</a:t>
                      </a:r>
                      <a:r>
                        <a:rPr kumimoji="1" lang="en-US" altLang="ja-JP" sz="1400" dirty="0">
                          <a:latin typeface="+mn-ea"/>
                          <a:ea typeface="+mn-ea"/>
                        </a:rPr>
                        <a:t>9</a:t>
                      </a:r>
                      <a:r>
                        <a:rPr kumimoji="1" lang="ja-JP" altLang="en-US" sz="1400" dirty="0">
                          <a:latin typeface="+mn-ea"/>
                          <a:ea typeface="+mn-ea"/>
                        </a:rPr>
                        <a:t>）円滑で切れ目のないケア提供</a:t>
                      </a:r>
                    </a:p>
                  </a:txBody>
                  <a:tcPr anchor="ctr"/>
                </a:tc>
                <a:tc>
                  <a:txBody>
                    <a:bodyPr/>
                    <a:lstStyle/>
                    <a:p>
                      <a:pPr algn="r"/>
                      <a:r>
                        <a:rPr kumimoji="1" lang="en-US" altLang="ja-JP" sz="1400" dirty="0">
                          <a:latin typeface="+mn-ea"/>
                          <a:ea typeface="+mn-ea"/>
                        </a:rPr>
                        <a:t>33.3</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91.0</a:t>
                      </a:r>
                      <a:r>
                        <a:rPr kumimoji="1" lang="ja-JP" altLang="en-US" sz="1400" dirty="0">
                          <a:latin typeface="+mn-ea"/>
                          <a:ea typeface="+mn-ea"/>
                        </a:rPr>
                        <a:t>％</a:t>
                      </a:r>
                    </a:p>
                  </a:txBody>
                  <a:tcPr anchor="ctr"/>
                </a:tc>
                <a:extLst>
                  <a:ext uri="{0D108BD9-81ED-4DB2-BD59-A6C34878D82A}">
                    <a16:rowId xmlns:a16="http://schemas.microsoft.com/office/drawing/2014/main" val="2712150159"/>
                  </a:ext>
                </a:extLst>
              </a:tr>
              <a:tr h="370840">
                <a:tc>
                  <a:txBody>
                    <a:bodyPr/>
                    <a:lstStyle/>
                    <a:p>
                      <a:r>
                        <a:rPr kumimoji="1" lang="ja-JP" altLang="en-US" sz="1400" dirty="0">
                          <a:latin typeface="+mn-ea"/>
                          <a:ea typeface="+mn-ea"/>
                        </a:rPr>
                        <a:t>（</a:t>
                      </a:r>
                      <a:r>
                        <a:rPr kumimoji="1" lang="en-US" altLang="ja-JP" sz="1400" dirty="0">
                          <a:latin typeface="+mn-ea"/>
                          <a:ea typeface="+mn-ea"/>
                        </a:rPr>
                        <a:t>10</a:t>
                      </a:r>
                      <a:r>
                        <a:rPr kumimoji="1" lang="ja-JP" altLang="en-US" sz="1400" dirty="0">
                          <a:latin typeface="+mn-ea"/>
                          <a:ea typeface="+mn-ea"/>
                        </a:rPr>
                        <a:t>）地域への積極的な展開</a:t>
                      </a:r>
                    </a:p>
                  </a:txBody>
                  <a:tcPr anchor="ctr"/>
                </a:tc>
                <a:tc>
                  <a:txBody>
                    <a:bodyPr/>
                    <a:lstStyle/>
                    <a:p>
                      <a:pPr algn="r"/>
                      <a:r>
                        <a:rPr kumimoji="1" lang="en-US" altLang="ja-JP" sz="1400" dirty="0">
                          <a:latin typeface="+mn-ea"/>
                          <a:ea typeface="+mn-ea"/>
                        </a:rPr>
                        <a:t>66.7</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62.2</a:t>
                      </a:r>
                      <a:r>
                        <a:rPr kumimoji="1" lang="ja-JP" altLang="en-US" sz="1400" dirty="0">
                          <a:latin typeface="+mn-ea"/>
                          <a:ea typeface="+mn-ea"/>
                        </a:rPr>
                        <a:t>％</a:t>
                      </a:r>
                    </a:p>
                  </a:txBody>
                  <a:tcPr anchor="ctr"/>
                </a:tc>
                <a:extLst>
                  <a:ext uri="{0D108BD9-81ED-4DB2-BD59-A6C34878D82A}">
                    <a16:rowId xmlns:a16="http://schemas.microsoft.com/office/drawing/2014/main" val="924812135"/>
                  </a:ext>
                </a:extLst>
              </a:tr>
              <a:tr h="370840">
                <a:tc>
                  <a:txBody>
                    <a:bodyPr/>
                    <a:lstStyle/>
                    <a:p>
                      <a:r>
                        <a:rPr kumimoji="1" lang="ja-JP" altLang="en-US" sz="1400" dirty="0">
                          <a:latin typeface="+mn-ea"/>
                          <a:ea typeface="+mn-ea"/>
                        </a:rPr>
                        <a:t>（</a:t>
                      </a:r>
                      <a:r>
                        <a:rPr kumimoji="1" lang="en-US" altLang="ja-JP" sz="1400" dirty="0">
                          <a:latin typeface="+mn-ea"/>
                          <a:ea typeface="+mn-ea"/>
                        </a:rPr>
                        <a:t>11</a:t>
                      </a:r>
                      <a:r>
                        <a:rPr kumimoji="1" lang="ja-JP" altLang="en-US" sz="1400" dirty="0">
                          <a:latin typeface="+mn-ea"/>
                          <a:ea typeface="+mn-ea"/>
                        </a:rPr>
                        <a:t>）地域包括ケアシステムの構築への貢献</a:t>
                      </a:r>
                    </a:p>
                  </a:txBody>
                  <a:tcPr anchor="ctr"/>
                </a:tc>
                <a:tc>
                  <a:txBody>
                    <a:bodyPr/>
                    <a:lstStyle/>
                    <a:p>
                      <a:pPr algn="r"/>
                      <a:r>
                        <a:rPr kumimoji="1" lang="en-US" altLang="ja-JP" sz="1400" dirty="0">
                          <a:latin typeface="+mn-ea"/>
                          <a:ea typeface="+mn-ea"/>
                        </a:rPr>
                        <a:t>33.3</a:t>
                      </a:r>
                      <a:r>
                        <a:rPr kumimoji="1" lang="ja-JP" altLang="en-US" sz="1400" dirty="0">
                          <a:latin typeface="+mn-ea"/>
                          <a:ea typeface="+mn-ea"/>
                        </a:rPr>
                        <a:t>％</a:t>
                      </a:r>
                    </a:p>
                  </a:txBody>
                  <a:tcPr anchor="ctr"/>
                </a:tc>
                <a:tc>
                  <a:txBody>
                    <a:bodyPr/>
                    <a:lstStyle/>
                    <a:p>
                      <a:pPr algn="r"/>
                      <a:r>
                        <a:rPr kumimoji="1" lang="en-US" altLang="ja-JP" sz="1400" dirty="0">
                          <a:latin typeface="+mn-ea"/>
                          <a:ea typeface="+mn-ea"/>
                        </a:rPr>
                        <a:t>71.5</a:t>
                      </a:r>
                      <a:r>
                        <a:rPr kumimoji="1" lang="ja-JP" altLang="en-US" sz="1400" dirty="0">
                          <a:latin typeface="+mn-ea"/>
                          <a:ea typeface="+mn-ea"/>
                        </a:rPr>
                        <a:t>％</a:t>
                      </a:r>
                    </a:p>
                  </a:txBody>
                  <a:tcPr anchor="ctr"/>
                </a:tc>
                <a:extLst>
                  <a:ext uri="{0D108BD9-81ED-4DB2-BD59-A6C34878D82A}">
                    <a16:rowId xmlns:a16="http://schemas.microsoft.com/office/drawing/2014/main" val="1287634682"/>
                  </a:ext>
                </a:extLst>
              </a:tr>
            </a:tbl>
          </a:graphicData>
        </a:graphic>
      </p:graphicFrame>
      <p:pic>
        <p:nvPicPr>
          <p:cNvPr id="8" name="コンテンツ プレースホルダー 7">
            <a:extLst>
              <a:ext uri="{FF2B5EF4-FFF2-40B4-BE49-F238E27FC236}">
                <a16:creationId xmlns:a16="http://schemas.microsoft.com/office/drawing/2014/main" id="{43B8FB98-697D-4EDE-ADFF-29A398D93609}"/>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635500" y="2205038"/>
            <a:ext cx="4508500" cy="3168650"/>
          </a:xfrm>
        </p:spPr>
      </p:pic>
      <p:sp>
        <p:nvSpPr>
          <p:cNvPr id="6" name="タイトル 1">
            <a:extLst>
              <a:ext uri="{FF2B5EF4-FFF2-40B4-BE49-F238E27FC236}">
                <a16:creationId xmlns:a16="http://schemas.microsoft.com/office/drawing/2014/main" id="{F2644A44-BDD7-4E10-80EC-078D85BFA1C4}"/>
              </a:ext>
            </a:extLst>
          </p:cNvPr>
          <p:cNvSpPr txBox="1">
            <a:spLocks/>
          </p:cNvSpPr>
          <p:nvPr/>
        </p:nvSpPr>
        <p:spPr>
          <a:xfrm>
            <a:off x="0" y="188640"/>
            <a:ext cx="9144000" cy="792088"/>
          </a:xfrm>
          <a:prstGeom prst="rect">
            <a:avLst/>
          </a:prstGeom>
          <a:noFill/>
          <a:ln>
            <a:noFill/>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中項目の評価結果とレーダーチャート</a:t>
            </a:r>
          </a:p>
        </p:txBody>
      </p:sp>
    </p:spTree>
    <p:extLst>
      <p:ext uri="{BB962C8B-B14F-4D97-AF65-F5344CB8AC3E}">
        <p14:creationId xmlns:p14="http://schemas.microsoft.com/office/powerpoint/2010/main" val="10658317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74</a:t>
            </a:fld>
            <a:endParaRPr kumimoji="1" lang="ja-JP" altLang="en-US"/>
          </a:p>
        </p:txBody>
      </p:sp>
      <p:pic>
        <p:nvPicPr>
          <p:cNvPr id="15" name="コンテンツ プレースホルダー 15">
            <a:extLst>
              <a:ext uri="{FF2B5EF4-FFF2-40B4-BE49-F238E27FC236}">
                <a16:creationId xmlns:a16="http://schemas.microsoft.com/office/drawing/2014/main" id="{FFA2A1E3-0254-4E27-9D1B-8298D6161485}"/>
              </a:ext>
            </a:extLst>
          </p:cNvPr>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21662" y="1246188"/>
            <a:ext cx="7739063" cy="2974975"/>
          </a:xfrm>
          <a:prstGeom prst="rect">
            <a:avLst/>
          </a:prstGeom>
          <a:noFill/>
          <a:ln>
            <a:noFill/>
          </a:ln>
        </p:spPr>
      </p:pic>
      <p:sp>
        <p:nvSpPr>
          <p:cNvPr id="9" name="タイトル 1">
            <a:extLst>
              <a:ext uri="{FF2B5EF4-FFF2-40B4-BE49-F238E27FC236}">
                <a16:creationId xmlns:a16="http://schemas.microsoft.com/office/drawing/2014/main" id="{AD33B86E-77CD-423B-A7D5-6AD60BB4B99A}"/>
              </a:ext>
            </a:extLst>
          </p:cNvPr>
          <p:cNvSpPr txBox="1">
            <a:spLocks/>
          </p:cNvSpPr>
          <p:nvPr/>
        </p:nvSpPr>
        <p:spPr>
          <a:xfrm>
            <a:off x="0" y="188640"/>
            <a:ext cx="9144000" cy="792088"/>
          </a:xfrm>
          <a:prstGeom prst="rect">
            <a:avLst/>
          </a:prstGeom>
          <a:noFill/>
          <a:ln>
            <a:noFill/>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solidFill>
                  <a:schemeClr val="bg1"/>
                </a:solidFill>
              </a:rPr>
              <a:t>入力履歴照会</a:t>
            </a:r>
          </a:p>
        </p:txBody>
      </p:sp>
      <p:sp>
        <p:nvSpPr>
          <p:cNvPr id="12" name="四角形: 角を丸くする 11">
            <a:extLst>
              <a:ext uri="{FF2B5EF4-FFF2-40B4-BE49-F238E27FC236}">
                <a16:creationId xmlns:a16="http://schemas.microsoft.com/office/drawing/2014/main" id="{8ADEA665-B682-4E4D-9796-0AAB6B49851D}"/>
              </a:ext>
            </a:extLst>
          </p:cNvPr>
          <p:cNvSpPr/>
          <p:nvPr/>
        </p:nvSpPr>
        <p:spPr>
          <a:xfrm>
            <a:off x="3222773" y="2636913"/>
            <a:ext cx="2160240" cy="4228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39355E54-031C-4373-B735-C68FBC67562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221087"/>
            <a:ext cx="5539452" cy="2087111"/>
          </a:xfrm>
          <a:prstGeom prst="rect">
            <a:avLst/>
          </a:prstGeom>
          <a:noFill/>
          <a:ln>
            <a:noFill/>
          </a:ln>
        </p:spPr>
      </p:pic>
      <p:sp>
        <p:nvSpPr>
          <p:cNvPr id="7" name="吹き出し: 角を丸めた四角形 6">
            <a:extLst>
              <a:ext uri="{FF2B5EF4-FFF2-40B4-BE49-F238E27FC236}">
                <a16:creationId xmlns:a16="http://schemas.microsoft.com/office/drawing/2014/main" id="{07B13110-9AAD-402B-87DF-80A50230E939}"/>
              </a:ext>
            </a:extLst>
          </p:cNvPr>
          <p:cNvSpPr/>
          <p:nvPr/>
        </p:nvSpPr>
        <p:spPr>
          <a:xfrm>
            <a:off x="445538" y="3568439"/>
            <a:ext cx="3528392" cy="1161281"/>
          </a:xfrm>
          <a:prstGeom prst="wedgeRoundRectCallout">
            <a:avLst>
              <a:gd name="adj1" fmla="val 37196"/>
              <a:gd name="adj2" fmla="val -99033"/>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n-ea"/>
              </a:rPr>
              <a:t>【</a:t>
            </a:r>
            <a:r>
              <a:rPr lang="ja-JP" altLang="en-US" dirty="0">
                <a:solidFill>
                  <a:schemeClr val="tx1"/>
                </a:solidFill>
                <a:latin typeface="+mn-ea"/>
              </a:rPr>
              <a:t>入力履歴照会</a:t>
            </a:r>
            <a:r>
              <a:rPr lang="en-US" altLang="ja-JP" dirty="0">
                <a:solidFill>
                  <a:schemeClr val="tx1"/>
                </a:solidFill>
                <a:latin typeface="+mn-ea"/>
              </a:rPr>
              <a:t>】</a:t>
            </a:r>
            <a:r>
              <a:rPr lang="ja-JP" altLang="en-US" dirty="0">
                <a:solidFill>
                  <a:schemeClr val="tx1"/>
                </a:solidFill>
                <a:latin typeface="+mn-ea"/>
              </a:rPr>
              <a:t>をクリックすると、過去の評価結果を確認することができます。</a:t>
            </a:r>
          </a:p>
        </p:txBody>
      </p:sp>
      <p:sp>
        <p:nvSpPr>
          <p:cNvPr id="10" name="矢印: 下 9">
            <a:extLst>
              <a:ext uri="{FF2B5EF4-FFF2-40B4-BE49-F238E27FC236}">
                <a16:creationId xmlns:a16="http://schemas.microsoft.com/office/drawing/2014/main" id="{75EDD09B-C8C7-4CD6-A34D-8A595C7997EC}"/>
              </a:ext>
            </a:extLst>
          </p:cNvPr>
          <p:cNvSpPr/>
          <p:nvPr/>
        </p:nvSpPr>
        <p:spPr>
          <a:xfrm>
            <a:off x="5032362" y="3212976"/>
            <a:ext cx="350651" cy="936104"/>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5568363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75</a:t>
            </a:fld>
            <a:endParaRPr kumimoji="1" lang="ja-JP" altLang="en-US"/>
          </a:p>
        </p:txBody>
      </p:sp>
      <p:pic>
        <p:nvPicPr>
          <p:cNvPr id="15" name="コンテンツ プレースホルダー 15">
            <a:extLst>
              <a:ext uri="{FF2B5EF4-FFF2-40B4-BE49-F238E27FC236}">
                <a16:creationId xmlns:a16="http://schemas.microsoft.com/office/drawing/2014/main" id="{FFA2A1E3-0254-4E27-9D1B-8298D6161485}"/>
              </a:ext>
            </a:extLst>
          </p:cNvPr>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432965" y="1246188"/>
            <a:ext cx="7091363" cy="2571750"/>
          </a:xfrm>
          <a:prstGeom prst="rect">
            <a:avLst/>
          </a:prstGeom>
          <a:noFill/>
          <a:ln>
            <a:noFill/>
          </a:ln>
        </p:spPr>
      </p:pic>
      <p:sp>
        <p:nvSpPr>
          <p:cNvPr id="9" name="タイトル 1">
            <a:extLst>
              <a:ext uri="{FF2B5EF4-FFF2-40B4-BE49-F238E27FC236}">
                <a16:creationId xmlns:a16="http://schemas.microsoft.com/office/drawing/2014/main" id="{AD33B86E-77CD-423B-A7D5-6AD60BB4B99A}"/>
              </a:ext>
            </a:extLst>
          </p:cNvPr>
          <p:cNvSpPr txBox="1">
            <a:spLocks/>
          </p:cNvSpPr>
          <p:nvPr/>
        </p:nvSpPr>
        <p:spPr>
          <a:xfrm>
            <a:off x="0" y="188640"/>
            <a:ext cx="9144000" cy="792088"/>
          </a:xfrm>
          <a:prstGeom prst="rect">
            <a:avLst/>
          </a:prstGeom>
          <a:noFill/>
          <a:ln>
            <a:noFill/>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solidFill>
                  <a:schemeClr val="bg1"/>
                </a:solidFill>
              </a:rPr>
              <a:t>経年データ照会</a:t>
            </a:r>
          </a:p>
        </p:txBody>
      </p:sp>
      <p:sp>
        <p:nvSpPr>
          <p:cNvPr id="12" name="四角形: 角を丸くする 11">
            <a:extLst>
              <a:ext uri="{FF2B5EF4-FFF2-40B4-BE49-F238E27FC236}">
                <a16:creationId xmlns:a16="http://schemas.microsoft.com/office/drawing/2014/main" id="{8ADEA665-B682-4E4D-9796-0AAB6B49851D}"/>
              </a:ext>
            </a:extLst>
          </p:cNvPr>
          <p:cNvSpPr/>
          <p:nvPr/>
        </p:nvSpPr>
        <p:spPr>
          <a:xfrm>
            <a:off x="3031519" y="2790082"/>
            <a:ext cx="1900521" cy="3366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角を丸めた四角形 6">
            <a:extLst>
              <a:ext uri="{FF2B5EF4-FFF2-40B4-BE49-F238E27FC236}">
                <a16:creationId xmlns:a16="http://schemas.microsoft.com/office/drawing/2014/main" id="{07B13110-9AAD-402B-87DF-80A50230E939}"/>
              </a:ext>
            </a:extLst>
          </p:cNvPr>
          <p:cNvSpPr/>
          <p:nvPr/>
        </p:nvSpPr>
        <p:spPr>
          <a:xfrm>
            <a:off x="211034" y="3599669"/>
            <a:ext cx="3528392" cy="1161281"/>
          </a:xfrm>
          <a:prstGeom prst="wedgeRoundRectCallout">
            <a:avLst>
              <a:gd name="adj1" fmla="val 37196"/>
              <a:gd name="adj2" fmla="val -99033"/>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n-ea"/>
              </a:rPr>
              <a:t>【</a:t>
            </a:r>
            <a:r>
              <a:rPr lang="ja-JP" altLang="en-US" dirty="0">
                <a:solidFill>
                  <a:schemeClr val="tx1"/>
                </a:solidFill>
                <a:latin typeface="+mn-ea"/>
              </a:rPr>
              <a:t>経年データ照会</a:t>
            </a:r>
            <a:r>
              <a:rPr lang="en-US" altLang="ja-JP" dirty="0">
                <a:solidFill>
                  <a:schemeClr val="tx1"/>
                </a:solidFill>
                <a:latin typeface="+mn-ea"/>
              </a:rPr>
              <a:t>】</a:t>
            </a:r>
            <a:r>
              <a:rPr lang="ja-JP" altLang="en-US" dirty="0">
                <a:solidFill>
                  <a:schemeClr val="tx1"/>
                </a:solidFill>
                <a:latin typeface="+mn-ea"/>
              </a:rPr>
              <a:t>をクリックすると、経年の評価結果を確認することができます。</a:t>
            </a:r>
          </a:p>
        </p:txBody>
      </p:sp>
      <p:pic>
        <p:nvPicPr>
          <p:cNvPr id="3" name="図 2">
            <a:extLst>
              <a:ext uri="{FF2B5EF4-FFF2-40B4-BE49-F238E27FC236}">
                <a16:creationId xmlns:a16="http://schemas.microsoft.com/office/drawing/2014/main" id="{5CAFAAB1-00D8-4160-9E72-6BC3C77A62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3857600"/>
            <a:ext cx="4536504" cy="2603792"/>
          </a:xfrm>
          <a:prstGeom prst="rect">
            <a:avLst/>
          </a:prstGeom>
        </p:spPr>
      </p:pic>
      <p:sp>
        <p:nvSpPr>
          <p:cNvPr id="10" name="矢印: 下 9">
            <a:extLst>
              <a:ext uri="{FF2B5EF4-FFF2-40B4-BE49-F238E27FC236}">
                <a16:creationId xmlns:a16="http://schemas.microsoft.com/office/drawing/2014/main" id="{75EDD09B-C8C7-4CD6-A34D-8A595C7997EC}"/>
              </a:ext>
            </a:extLst>
          </p:cNvPr>
          <p:cNvSpPr/>
          <p:nvPr/>
        </p:nvSpPr>
        <p:spPr>
          <a:xfrm>
            <a:off x="4610483" y="3226412"/>
            <a:ext cx="350651" cy="936104"/>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28423425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76</a:t>
            </a:fld>
            <a:endParaRPr kumimoji="1" lang="ja-JP" altLang="en-US"/>
          </a:p>
        </p:txBody>
      </p:sp>
      <p:pic>
        <p:nvPicPr>
          <p:cNvPr id="10" name="コンテンツ プレースホルダー 9">
            <a:extLst>
              <a:ext uri="{FF2B5EF4-FFF2-40B4-BE49-F238E27FC236}">
                <a16:creationId xmlns:a16="http://schemas.microsoft.com/office/drawing/2014/main" id="{EF735232-2829-444E-B4D4-216C7AE6E338}"/>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9512" y="1196975"/>
            <a:ext cx="6280150" cy="2597150"/>
          </a:xfrm>
        </p:spPr>
      </p:pic>
      <p:sp>
        <p:nvSpPr>
          <p:cNvPr id="9" name="タイトル 1">
            <a:extLst>
              <a:ext uri="{FF2B5EF4-FFF2-40B4-BE49-F238E27FC236}">
                <a16:creationId xmlns:a16="http://schemas.microsoft.com/office/drawing/2014/main" id="{8F63F9CD-C705-48B5-9107-C357556117D9}"/>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スタッフによる自己評価</a:t>
            </a:r>
          </a:p>
        </p:txBody>
      </p:sp>
      <p:sp>
        <p:nvSpPr>
          <p:cNvPr id="11" name="四角形: 角を丸くする 10">
            <a:extLst>
              <a:ext uri="{FF2B5EF4-FFF2-40B4-BE49-F238E27FC236}">
                <a16:creationId xmlns:a16="http://schemas.microsoft.com/office/drawing/2014/main" id="{96D6145C-6762-492C-8796-B3196B53B424}"/>
              </a:ext>
            </a:extLst>
          </p:cNvPr>
          <p:cNvSpPr/>
          <p:nvPr/>
        </p:nvSpPr>
        <p:spPr>
          <a:xfrm>
            <a:off x="4502061" y="1457651"/>
            <a:ext cx="187220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05CCD6C0-195E-422E-B85D-17942C08D1A3}"/>
              </a:ext>
            </a:extLst>
          </p:cNvPr>
          <p:cNvSpPr/>
          <p:nvPr/>
        </p:nvSpPr>
        <p:spPr>
          <a:xfrm>
            <a:off x="4326735" y="1910263"/>
            <a:ext cx="350651" cy="1883292"/>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4" name="図 13">
            <a:extLst>
              <a:ext uri="{FF2B5EF4-FFF2-40B4-BE49-F238E27FC236}">
                <a16:creationId xmlns:a16="http://schemas.microsoft.com/office/drawing/2014/main" id="{81341F02-B7C4-40D7-9F2D-523EC2484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918" y="3886127"/>
            <a:ext cx="3971330" cy="2301854"/>
          </a:xfrm>
          <a:prstGeom prst="rect">
            <a:avLst/>
          </a:prstGeom>
        </p:spPr>
      </p:pic>
      <p:sp>
        <p:nvSpPr>
          <p:cNvPr id="15" name="四角形: 角を丸くする 14">
            <a:extLst>
              <a:ext uri="{FF2B5EF4-FFF2-40B4-BE49-F238E27FC236}">
                <a16:creationId xmlns:a16="http://schemas.microsoft.com/office/drawing/2014/main" id="{21313CE2-720B-4A1F-9B25-9BB7D4D2EB56}"/>
              </a:ext>
            </a:extLst>
          </p:cNvPr>
          <p:cNvSpPr/>
          <p:nvPr/>
        </p:nvSpPr>
        <p:spPr>
          <a:xfrm>
            <a:off x="2946374" y="4723090"/>
            <a:ext cx="3744417"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吹き出し: 角を丸めた四角形 15">
            <a:extLst>
              <a:ext uri="{FF2B5EF4-FFF2-40B4-BE49-F238E27FC236}">
                <a16:creationId xmlns:a16="http://schemas.microsoft.com/office/drawing/2014/main" id="{0C81898E-A0D5-4E4B-B469-5B359ECA5161}"/>
              </a:ext>
            </a:extLst>
          </p:cNvPr>
          <p:cNvSpPr/>
          <p:nvPr/>
        </p:nvSpPr>
        <p:spPr>
          <a:xfrm>
            <a:off x="144141" y="3334994"/>
            <a:ext cx="2412365" cy="2966172"/>
          </a:xfrm>
          <a:prstGeom prst="wedgeRoundRectCallout">
            <a:avLst>
              <a:gd name="adj1" fmla="val 63279"/>
              <a:gd name="adj2" fmla="val 4356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altLang="en-US" sz="1400" kern="100" dirty="0">
                <a:effectLst/>
                <a:latin typeface="+mn-ea"/>
                <a:cs typeface="Times New Roman" panose="02020603050405020304" pitchFamily="18" charset="0"/>
              </a:rPr>
              <a:t>　</a:t>
            </a:r>
            <a:r>
              <a:rPr lang="ja-JP" altLang="en-US" sz="1600" kern="100" dirty="0">
                <a:effectLst/>
                <a:latin typeface="+mn-ea"/>
                <a:cs typeface="Times New Roman" panose="02020603050405020304" pitchFamily="18" charset="0"/>
              </a:rPr>
              <a:t>重要！！</a:t>
            </a:r>
            <a:endParaRPr lang="en-US" altLang="ja-JP" sz="1600" kern="100" dirty="0">
              <a:effectLst/>
              <a:latin typeface="+mn-ea"/>
              <a:cs typeface="Times New Roman" panose="02020603050405020304" pitchFamily="18" charset="0"/>
            </a:endParaRPr>
          </a:p>
          <a:p>
            <a:pPr algn="l">
              <a:spcAft>
                <a:spcPts val="0"/>
              </a:spcAft>
            </a:pPr>
            <a:r>
              <a:rPr lang="ja-JP" sz="1600" kern="100" dirty="0">
                <a:effectLst/>
                <a:latin typeface="+mn-ea"/>
                <a:cs typeface="Times New Roman" panose="02020603050405020304" pitchFamily="18" charset="0"/>
              </a:rPr>
              <a:t>どの</a:t>
            </a:r>
            <a:r>
              <a:rPr lang="en-US" sz="1600" kern="100" dirty="0">
                <a:effectLst/>
                <a:latin typeface="+mn-ea"/>
                <a:cs typeface="Times New Roman" panose="02020603050405020304" pitchFamily="18" charset="0"/>
              </a:rPr>
              <a:t>ID</a:t>
            </a:r>
            <a:r>
              <a:rPr lang="ja-JP" sz="1600" kern="100" dirty="0">
                <a:effectLst/>
                <a:latin typeface="+mn-ea"/>
                <a:cs typeface="Times New Roman" panose="02020603050405020304" pitchFamily="18" charset="0"/>
              </a:rPr>
              <a:t>を誰に渡したか把握できないよう、メモ等記録に残さないように気をつけましょう。</a:t>
            </a:r>
            <a:endParaRPr lang="ja-JP" sz="1200" kern="100" dirty="0">
              <a:effectLst/>
              <a:latin typeface="+mn-ea"/>
              <a:cs typeface="Times New Roman" panose="02020603050405020304" pitchFamily="18" charset="0"/>
            </a:endParaRPr>
          </a:p>
          <a:p>
            <a:pPr algn="l">
              <a:spcAft>
                <a:spcPts val="0"/>
              </a:spcAft>
            </a:pPr>
            <a:r>
              <a:rPr lang="ja-JP" sz="1600" kern="100" dirty="0">
                <a:effectLst/>
                <a:latin typeface="+mn-ea"/>
                <a:cs typeface="Times New Roman" panose="02020603050405020304" pitchFamily="18" charset="0"/>
              </a:rPr>
              <a:t>スタッフが</a:t>
            </a:r>
            <a:r>
              <a:rPr lang="en-US" sz="1600" kern="100" dirty="0">
                <a:effectLst/>
                <a:latin typeface="+mn-ea"/>
                <a:cs typeface="Times New Roman" panose="02020603050405020304" pitchFamily="18" charset="0"/>
              </a:rPr>
              <a:t>ID</a:t>
            </a:r>
            <a:r>
              <a:rPr lang="ja-JP" sz="1600" kern="100" dirty="0">
                <a:effectLst/>
                <a:latin typeface="+mn-ea"/>
                <a:cs typeface="Times New Roman" panose="02020603050405020304" pitchFamily="18" charset="0"/>
              </a:rPr>
              <a:t>を忘れてしまった場合は、再度新しい</a:t>
            </a:r>
            <a:r>
              <a:rPr lang="en-US" sz="1600" kern="100" dirty="0">
                <a:effectLst/>
                <a:latin typeface="+mn-ea"/>
                <a:cs typeface="Times New Roman" panose="02020603050405020304" pitchFamily="18" charset="0"/>
              </a:rPr>
              <a:t>ID</a:t>
            </a:r>
            <a:r>
              <a:rPr lang="ja-JP" sz="1600" kern="100" dirty="0">
                <a:effectLst/>
                <a:latin typeface="+mn-ea"/>
                <a:cs typeface="Times New Roman" panose="02020603050405020304" pitchFamily="18" charset="0"/>
              </a:rPr>
              <a:t>を発行するようにしましょう。</a:t>
            </a:r>
            <a:endParaRPr lang="ja-JP" sz="1200" kern="100" dirty="0">
              <a:effectLst/>
              <a:latin typeface="+mn-ea"/>
              <a:cs typeface="Times New Roman" panose="02020603050405020304" pitchFamily="18" charset="0"/>
            </a:endParaRPr>
          </a:p>
        </p:txBody>
      </p:sp>
      <p:sp>
        <p:nvSpPr>
          <p:cNvPr id="17" name="正方形/長方形 16">
            <a:extLst>
              <a:ext uri="{FF2B5EF4-FFF2-40B4-BE49-F238E27FC236}">
                <a16:creationId xmlns:a16="http://schemas.microsoft.com/office/drawing/2014/main" id="{41AD9351-2EBA-4D3C-9BCA-CE98686CF032}"/>
              </a:ext>
            </a:extLst>
          </p:cNvPr>
          <p:cNvSpPr/>
          <p:nvPr/>
        </p:nvSpPr>
        <p:spPr>
          <a:xfrm>
            <a:off x="2907324" y="5805264"/>
            <a:ext cx="3783467" cy="36004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吹き出し: 角を丸めた四角形 6">
            <a:extLst>
              <a:ext uri="{FF2B5EF4-FFF2-40B4-BE49-F238E27FC236}">
                <a16:creationId xmlns:a16="http://schemas.microsoft.com/office/drawing/2014/main" id="{1868E1DF-222B-4ABE-9AC1-379AC073A0C5}"/>
              </a:ext>
            </a:extLst>
          </p:cNvPr>
          <p:cNvSpPr/>
          <p:nvPr/>
        </p:nvSpPr>
        <p:spPr>
          <a:xfrm>
            <a:off x="6623671" y="1440066"/>
            <a:ext cx="2376264" cy="2966173"/>
          </a:xfrm>
          <a:prstGeom prst="wedgeRoundRectCallout">
            <a:avLst>
              <a:gd name="adj1" fmla="val -63193"/>
              <a:gd name="adj2" fmla="val -39758"/>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画面の</a:t>
            </a:r>
            <a:r>
              <a:rPr lang="en-US" altLang="ja-JP" dirty="0">
                <a:solidFill>
                  <a:schemeClr val="tx1"/>
                </a:solidFill>
                <a:latin typeface="+mn-ea"/>
              </a:rPr>
              <a:t>【</a:t>
            </a:r>
            <a:r>
              <a:rPr lang="ja-JP" altLang="en-US" dirty="0">
                <a:solidFill>
                  <a:schemeClr val="tx1"/>
                </a:solidFill>
                <a:latin typeface="+mn-ea"/>
              </a:rPr>
              <a:t>スタッフ</a:t>
            </a:r>
            <a:r>
              <a:rPr lang="en-US" altLang="ja-JP" dirty="0">
                <a:solidFill>
                  <a:schemeClr val="tx1"/>
                </a:solidFill>
                <a:latin typeface="+mn-ea"/>
              </a:rPr>
              <a:t>ID</a:t>
            </a:r>
            <a:r>
              <a:rPr lang="ja-JP" altLang="en-US" dirty="0">
                <a:solidFill>
                  <a:schemeClr val="tx1"/>
                </a:solidFill>
                <a:latin typeface="+mn-ea"/>
              </a:rPr>
              <a:t>発行</a:t>
            </a:r>
            <a:r>
              <a:rPr lang="en-US" altLang="ja-JP" dirty="0">
                <a:solidFill>
                  <a:schemeClr val="tx1"/>
                </a:solidFill>
                <a:latin typeface="+mn-ea"/>
              </a:rPr>
              <a:t>】</a:t>
            </a:r>
            <a:r>
              <a:rPr lang="ja-JP" altLang="en-US" dirty="0">
                <a:solidFill>
                  <a:schemeClr val="tx1"/>
                </a:solidFill>
                <a:latin typeface="+mn-ea"/>
              </a:rPr>
              <a:t>をクリック。スタッフ</a:t>
            </a:r>
            <a:r>
              <a:rPr lang="en-US" altLang="ja-JP" dirty="0">
                <a:solidFill>
                  <a:schemeClr val="tx1"/>
                </a:solidFill>
                <a:latin typeface="+mn-ea"/>
              </a:rPr>
              <a:t>ID</a:t>
            </a:r>
            <a:r>
              <a:rPr lang="ja-JP" altLang="en-US" dirty="0">
                <a:solidFill>
                  <a:schemeClr val="tx1"/>
                </a:solidFill>
                <a:latin typeface="+mn-ea"/>
              </a:rPr>
              <a:t>発行の画面になったら</a:t>
            </a:r>
            <a:r>
              <a:rPr lang="en-US" altLang="ja-JP" dirty="0">
                <a:solidFill>
                  <a:schemeClr val="tx1"/>
                </a:solidFill>
                <a:latin typeface="+mn-ea"/>
              </a:rPr>
              <a:t>【</a:t>
            </a:r>
            <a:r>
              <a:rPr lang="ja-JP" altLang="en-US" dirty="0">
                <a:solidFill>
                  <a:schemeClr val="tx1"/>
                </a:solidFill>
                <a:latin typeface="+mn-ea"/>
              </a:rPr>
              <a:t>新規</a:t>
            </a:r>
            <a:r>
              <a:rPr lang="en-US" altLang="ja-JP" dirty="0">
                <a:solidFill>
                  <a:schemeClr val="tx1"/>
                </a:solidFill>
                <a:latin typeface="+mn-ea"/>
              </a:rPr>
              <a:t>ID</a:t>
            </a:r>
            <a:r>
              <a:rPr lang="ja-JP" altLang="en-US" dirty="0">
                <a:solidFill>
                  <a:schemeClr val="tx1"/>
                </a:solidFill>
                <a:latin typeface="+mn-ea"/>
              </a:rPr>
              <a:t>発行</a:t>
            </a:r>
            <a:r>
              <a:rPr lang="en-US" altLang="ja-JP" dirty="0">
                <a:solidFill>
                  <a:schemeClr val="tx1"/>
                </a:solidFill>
                <a:latin typeface="+mn-ea"/>
              </a:rPr>
              <a:t>】</a:t>
            </a:r>
            <a:r>
              <a:rPr lang="ja-JP" altLang="en-US" dirty="0">
                <a:solidFill>
                  <a:schemeClr val="tx1"/>
                </a:solidFill>
                <a:latin typeface="+mn-ea"/>
              </a:rPr>
              <a:t>をクリックし、表示された</a:t>
            </a:r>
            <a:r>
              <a:rPr lang="en-US" altLang="ja-JP" dirty="0">
                <a:solidFill>
                  <a:schemeClr val="tx1"/>
                </a:solidFill>
                <a:latin typeface="+mn-ea"/>
              </a:rPr>
              <a:t>ID</a:t>
            </a:r>
            <a:r>
              <a:rPr lang="ja-JP" altLang="en-US" dirty="0">
                <a:solidFill>
                  <a:schemeClr val="tx1"/>
                </a:solidFill>
                <a:latin typeface="+mn-ea"/>
              </a:rPr>
              <a:t>をスタッフに伝えます。</a:t>
            </a:r>
          </a:p>
        </p:txBody>
      </p:sp>
    </p:spTree>
    <p:extLst>
      <p:ext uri="{BB962C8B-B14F-4D97-AF65-F5344CB8AC3E}">
        <p14:creationId xmlns:p14="http://schemas.microsoft.com/office/powerpoint/2010/main" val="20518305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77</a:t>
            </a:fld>
            <a:endParaRPr kumimoji="1" lang="ja-JP" altLang="en-US"/>
          </a:p>
        </p:txBody>
      </p:sp>
      <p:pic>
        <p:nvPicPr>
          <p:cNvPr id="6" name="コンテンツ プレースホルダー 5">
            <a:extLst>
              <a:ext uri="{FF2B5EF4-FFF2-40B4-BE49-F238E27FC236}">
                <a16:creationId xmlns:a16="http://schemas.microsoft.com/office/drawing/2014/main" id="{D61788B9-1489-43E6-AB39-92E873F5305C}"/>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11435" y="1158875"/>
            <a:ext cx="2792413" cy="2379663"/>
          </a:xfrm>
        </p:spPr>
      </p:pic>
      <p:sp>
        <p:nvSpPr>
          <p:cNvPr id="8" name="タイトル 1">
            <a:extLst>
              <a:ext uri="{FF2B5EF4-FFF2-40B4-BE49-F238E27FC236}">
                <a16:creationId xmlns:a16="http://schemas.microsoft.com/office/drawing/2014/main" id="{BBFA3DA8-EC8D-4B2F-849E-14602D1D4F55}"/>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スタッフによる自己評価</a:t>
            </a:r>
          </a:p>
        </p:txBody>
      </p:sp>
      <p:sp>
        <p:nvSpPr>
          <p:cNvPr id="10" name="四角形: 角を丸くする 9">
            <a:extLst>
              <a:ext uri="{FF2B5EF4-FFF2-40B4-BE49-F238E27FC236}">
                <a16:creationId xmlns:a16="http://schemas.microsoft.com/office/drawing/2014/main" id="{889E76CD-B2CF-484F-92E1-C90B35000E44}"/>
              </a:ext>
            </a:extLst>
          </p:cNvPr>
          <p:cNvSpPr/>
          <p:nvPr/>
        </p:nvSpPr>
        <p:spPr>
          <a:xfrm>
            <a:off x="411510" y="3140968"/>
            <a:ext cx="115212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FCEBD64F-BB06-4B65-9C5C-A499E8181CDC}"/>
              </a:ext>
            </a:extLst>
          </p:cNvPr>
          <p:cNvSpPr/>
          <p:nvPr/>
        </p:nvSpPr>
        <p:spPr>
          <a:xfrm>
            <a:off x="688283" y="3434543"/>
            <a:ext cx="355325" cy="498513"/>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3" name="図 12">
            <a:extLst>
              <a:ext uri="{FF2B5EF4-FFF2-40B4-BE49-F238E27FC236}">
                <a16:creationId xmlns:a16="http://schemas.microsoft.com/office/drawing/2014/main" id="{05303DDE-375D-46EF-B79C-E710E8D70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23" y="3975862"/>
            <a:ext cx="4019550" cy="2247900"/>
          </a:xfrm>
          <a:prstGeom prst="rect">
            <a:avLst/>
          </a:prstGeom>
        </p:spPr>
      </p:pic>
      <p:sp>
        <p:nvSpPr>
          <p:cNvPr id="7" name="吹き出し: 角を丸めた四角形 6">
            <a:extLst>
              <a:ext uri="{FF2B5EF4-FFF2-40B4-BE49-F238E27FC236}">
                <a16:creationId xmlns:a16="http://schemas.microsoft.com/office/drawing/2014/main" id="{3C3A3DD5-A1FC-49FF-AF7A-E9A4E030FD20}"/>
              </a:ext>
            </a:extLst>
          </p:cNvPr>
          <p:cNvSpPr/>
          <p:nvPr/>
        </p:nvSpPr>
        <p:spPr>
          <a:xfrm>
            <a:off x="4932040" y="1458884"/>
            <a:ext cx="3939988" cy="2834212"/>
          </a:xfrm>
          <a:prstGeom prst="wedgeRoundRectCallout">
            <a:avLst>
              <a:gd name="adj1" fmla="val -129246"/>
              <a:gd name="adj2" fmla="val 13654"/>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ログインページの左下にある</a:t>
            </a:r>
            <a:r>
              <a:rPr lang="en-US" altLang="ja-JP" dirty="0">
                <a:solidFill>
                  <a:schemeClr val="tx1"/>
                </a:solidFill>
                <a:latin typeface="+mn-ea"/>
              </a:rPr>
              <a:t>【</a:t>
            </a:r>
            <a:r>
              <a:rPr lang="ja-JP" altLang="en-US" dirty="0">
                <a:solidFill>
                  <a:schemeClr val="tx1"/>
                </a:solidFill>
                <a:latin typeface="+mn-ea"/>
              </a:rPr>
              <a:t>スタッフの方はこちら</a:t>
            </a:r>
            <a:r>
              <a:rPr lang="en-US" altLang="ja-JP" dirty="0">
                <a:solidFill>
                  <a:schemeClr val="tx1"/>
                </a:solidFill>
                <a:latin typeface="+mn-ea"/>
              </a:rPr>
              <a:t>】</a:t>
            </a:r>
            <a:r>
              <a:rPr lang="ja-JP" altLang="en-US" dirty="0">
                <a:solidFill>
                  <a:schemeClr val="tx1"/>
                </a:solidFill>
                <a:latin typeface="+mn-ea"/>
              </a:rPr>
              <a:t>をクリックしてください。</a:t>
            </a:r>
          </a:p>
          <a:p>
            <a:r>
              <a:rPr lang="ja-JP" altLang="en-US" dirty="0">
                <a:solidFill>
                  <a:schemeClr val="tx1"/>
                </a:solidFill>
                <a:latin typeface="+mn-ea"/>
              </a:rPr>
              <a:t>スタッフログインの画面になりまたら、管理者からもらった</a:t>
            </a:r>
            <a:r>
              <a:rPr lang="en-US" altLang="ja-JP" dirty="0">
                <a:solidFill>
                  <a:schemeClr val="tx1"/>
                </a:solidFill>
                <a:latin typeface="+mn-ea"/>
              </a:rPr>
              <a:t>ID</a:t>
            </a:r>
            <a:r>
              <a:rPr lang="ja-JP" altLang="en-US" dirty="0">
                <a:solidFill>
                  <a:schemeClr val="tx1"/>
                </a:solidFill>
                <a:latin typeface="+mn-ea"/>
              </a:rPr>
              <a:t>を入力し、</a:t>
            </a:r>
            <a:r>
              <a:rPr lang="en-US" altLang="ja-JP" dirty="0">
                <a:solidFill>
                  <a:schemeClr val="tx1"/>
                </a:solidFill>
                <a:latin typeface="+mn-ea"/>
              </a:rPr>
              <a:t>【</a:t>
            </a:r>
            <a:r>
              <a:rPr lang="ja-JP" altLang="en-US" dirty="0">
                <a:solidFill>
                  <a:schemeClr val="tx1"/>
                </a:solidFill>
                <a:latin typeface="+mn-ea"/>
              </a:rPr>
              <a:t>ログイン</a:t>
            </a:r>
            <a:r>
              <a:rPr lang="en-US" altLang="ja-JP" dirty="0">
                <a:solidFill>
                  <a:schemeClr val="tx1"/>
                </a:solidFill>
                <a:latin typeface="+mn-ea"/>
              </a:rPr>
              <a:t>】</a:t>
            </a:r>
            <a:r>
              <a:rPr lang="ja-JP" altLang="en-US" dirty="0">
                <a:solidFill>
                  <a:schemeClr val="tx1"/>
                </a:solidFill>
                <a:latin typeface="+mn-ea"/>
              </a:rPr>
              <a:t>をクリックします。</a:t>
            </a:r>
          </a:p>
        </p:txBody>
      </p:sp>
    </p:spTree>
    <p:extLst>
      <p:ext uri="{BB962C8B-B14F-4D97-AF65-F5344CB8AC3E}">
        <p14:creationId xmlns:p14="http://schemas.microsoft.com/office/powerpoint/2010/main" val="36194911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78</a:t>
            </a:fld>
            <a:endParaRPr kumimoji="1" lang="ja-JP" altLang="en-US"/>
          </a:p>
        </p:txBody>
      </p:sp>
      <p:pic>
        <p:nvPicPr>
          <p:cNvPr id="16" name="コンテンツ プレースホルダー 15">
            <a:extLst>
              <a:ext uri="{FF2B5EF4-FFF2-40B4-BE49-F238E27FC236}">
                <a16:creationId xmlns:a16="http://schemas.microsoft.com/office/drawing/2014/main" id="{AAD21269-37D5-4762-978F-075D7DFAAC4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79512" y="1274763"/>
            <a:ext cx="5629275" cy="2409825"/>
          </a:xfrm>
        </p:spPr>
      </p:pic>
      <p:sp>
        <p:nvSpPr>
          <p:cNvPr id="8" name="タイトル 1">
            <a:extLst>
              <a:ext uri="{FF2B5EF4-FFF2-40B4-BE49-F238E27FC236}">
                <a16:creationId xmlns:a16="http://schemas.microsoft.com/office/drawing/2014/main" id="{BBFA3DA8-EC8D-4B2F-849E-14602D1D4F55}"/>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スタッフによる自己評価</a:t>
            </a:r>
          </a:p>
        </p:txBody>
      </p:sp>
      <p:sp>
        <p:nvSpPr>
          <p:cNvPr id="10" name="四角形: 角を丸くする 9">
            <a:extLst>
              <a:ext uri="{FF2B5EF4-FFF2-40B4-BE49-F238E27FC236}">
                <a16:creationId xmlns:a16="http://schemas.microsoft.com/office/drawing/2014/main" id="{889E76CD-B2CF-484F-92E1-C90B35000E44}"/>
              </a:ext>
            </a:extLst>
          </p:cNvPr>
          <p:cNvSpPr/>
          <p:nvPr/>
        </p:nvSpPr>
        <p:spPr>
          <a:xfrm>
            <a:off x="467544" y="2636912"/>
            <a:ext cx="2304256" cy="4985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FCEBD64F-BB06-4B65-9C5C-A499E8181CDC}"/>
              </a:ext>
            </a:extLst>
          </p:cNvPr>
          <p:cNvSpPr/>
          <p:nvPr/>
        </p:nvSpPr>
        <p:spPr>
          <a:xfrm>
            <a:off x="611560" y="3224063"/>
            <a:ext cx="355325" cy="498513"/>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8" name="図 17">
            <a:extLst>
              <a:ext uri="{FF2B5EF4-FFF2-40B4-BE49-F238E27FC236}">
                <a16:creationId xmlns:a16="http://schemas.microsoft.com/office/drawing/2014/main" id="{FE92A1EF-EFAA-4A1F-839E-68E22F73B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96" y="3772436"/>
            <a:ext cx="3006516" cy="2583913"/>
          </a:xfrm>
          <a:prstGeom prst="rect">
            <a:avLst/>
          </a:prstGeom>
        </p:spPr>
      </p:pic>
      <p:sp>
        <p:nvSpPr>
          <p:cNvPr id="19" name="四角形: 角を丸くする 18">
            <a:extLst>
              <a:ext uri="{FF2B5EF4-FFF2-40B4-BE49-F238E27FC236}">
                <a16:creationId xmlns:a16="http://schemas.microsoft.com/office/drawing/2014/main" id="{E6AA08CB-6750-494F-8BE0-450B7E6481B8}"/>
              </a:ext>
            </a:extLst>
          </p:cNvPr>
          <p:cNvSpPr/>
          <p:nvPr/>
        </p:nvSpPr>
        <p:spPr>
          <a:xfrm>
            <a:off x="405796" y="3811213"/>
            <a:ext cx="3086084" cy="4985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角を丸めた四角形 6">
            <a:extLst>
              <a:ext uri="{FF2B5EF4-FFF2-40B4-BE49-F238E27FC236}">
                <a16:creationId xmlns:a16="http://schemas.microsoft.com/office/drawing/2014/main" id="{3C3A3DD5-A1FC-49FF-AF7A-E9A4E030FD20}"/>
              </a:ext>
            </a:extLst>
          </p:cNvPr>
          <p:cNvSpPr/>
          <p:nvPr/>
        </p:nvSpPr>
        <p:spPr>
          <a:xfrm>
            <a:off x="4932040" y="1458884"/>
            <a:ext cx="3939988" cy="2834212"/>
          </a:xfrm>
          <a:prstGeom prst="wedgeRoundRectCallout">
            <a:avLst>
              <a:gd name="adj1" fmla="val -82473"/>
              <a:gd name="adj2" fmla="val 35494"/>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n-ea"/>
              </a:rPr>
              <a:t>自己評価の枠組みは５つの大項目で構成されています。そのうち、スタッフの方が回答できるのは</a:t>
            </a:r>
            <a:r>
              <a:rPr lang="en-US" altLang="ja-JP" dirty="0">
                <a:solidFill>
                  <a:schemeClr val="tx1"/>
                </a:solidFill>
                <a:latin typeface="+mn-ea"/>
              </a:rPr>
              <a:t>【</a:t>
            </a:r>
            <a:r>
              <a:rPr lang="ja-JP" altLang="en-US" dirty="0">
                <a:solidFill>
                  <a:schemeClr val="tx1"/>
                </a:solidFill>
                <a:latin typeface="+mn-ea"/>
              </a:rPr>
              <a:t>５．指標</a:t>
            </a:r>
            <a:r>
              <a:rPr lang="en-US" altLang="ja-JP" dirty="0">
                <a:solidFill>
                  <a:schemeClr val="tx1"/>
                </a:solidFill>
                <a:latin typeface="+mn-ea"/>
              </a:rPr>
              <a:t>】</a:t>
            </a:r>
            <a:r>
              <a:rPr lang="ja-JP" altLang="en-US" dirty="0">
                <a:solidFill>
                  <a:schemeClr val="tx1"/>
                </a:solidFill>
                <a:latin typeface="+mn-ea"/>
              </a:rPr>
              <a:t>を除いた１～４までです。</a:t>
            </a:r>
          </a:p>
          <a:p>
            <a:r>
              <a:rPr lang="ja-JP" altLang="en-US" dirty="0">
                <a:solidFill>
                  <a:schemeClr val="tx1"/>
                </a:solidFill>
                <a:latin typeface="+mn-ea"/>
              </a:rPr>
              <a:t>順に評価する場合は、</a:t>
            </a:r>
            <a:r>
              <a:rPr lang="en-US" altLang="ja-JP" dirty="0">
                <a:solidFill>
                  <a:schemeClr val="tx1"/>
                </a:solidFill>
                <a:latin typeface="+mn-ea"/>
              </a:rPr>
              <a:t>【</a:t>
            </a:r>
            <a:r>
              <a:rPr lang="ja-JP" altLang="en-US" dirty="0">
                <a:solidFill>
                  <a:schemeClr val="tx1"/>
                </a:solidFill>
                <a:latin typeface="+mn-ea"/>
              </a:rPr>
              <a:t>１．事業所運営の基盤整備</a:t>
            </a:r>
            <a:r>
              <a:rPr lang="en-US" altLang="ja-JP" dirty="0">
                <a:solidFill>
                  <a:schemeClr val="tx1"/>
                </a:solidFill>
                <a:latin typeface="+mn-ea"/>
              </a:rPr>
              <a:t>】</a:t>
            </a:r>
            <a:r>
              <a:rPr lang="ja-JP" altLang="en-US" dirty="0">
                <a:solidFill>
                  <a:schemeClr val="tx1"/>
                </a:solidFill>
                <a:latin typeface="+mn-ea"/>
              </a:rPr>
              <a:t>をクリックします。</a:t>
            </a:r>
          </a:p>
        </p:txBody>
      </p:sp>
    </p:spTree>
    <p:extLst>
      <p:ext uri="{BB962C8B-B14F-4D97-AF65-F5344CB8AC3E}">
        <p14:creationId xmlns:p14="http://schemas.microsoft.com/office/powerpoint/2010/main" val="13824082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79</a:t>
            </a:fld>
            <a:endParaRPr kumimoji="1" lang="ja-JP" altLang="en-US"/>
          </a:p>
        </p:txBody>
      </p:sp>
      <p:pic>
        <p:nvPicPr>
          <p:cNvPr id="12" name="コンテンツ プレースホルダー 9">
            <a:extLst>
              <a:ext uri="{FF2B5EF4-FFF2-40B4-BE49-F238E27FC236}">
                <a16:creationId xmlns:a16="http://schemas.microsoft.com/office/drawing/2014/main" id="{AF892C5B-E7D6-471F-9F54-B88897FC929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48111" y="1125538"/>
            <a:ext cx="6184900" cy="2555875"/>
          </a:xfrm>
        </p:spPr>
      </p:pic>
      <p:sp>
        <p:nvSpPr>
          <p:cNvPr id="8" name="タイトル 1">
            <a:extLst>
              <a:ext uri="{FF2B5EF4-FFF2-40B4-BE49-F238E27FC236}">
                <a16:creationId xmlns:a16="http://schemas.microsoft.com/office/drawing/2014/main" id="{BBFA3DA8-EC8D-4B2F-849E-14602D1D4F55}"/>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スタッフによる自己評価結果の確認</a:t>
            </a:r>
          </a:p>
        </p:txBody>
      </p:sp>
      <p:sp>
        <p:nvSpPr>
          <p:cNvPr id="10" name="四角形: 角を丸くする 9">
            <a:extLst>
              <a:ext uri="{FF2B5EF4-FFF2-40B4-BE49-F238E27FC236}">
                <a16:creationId xmlns:a16="http://schemas.microsoft.com/office/drawing/2014/main" id="{889E76CD-B2CF-484F-92E1-C90B35000E44}"/>
              </a:ext>
            </a:extLst>
          </p:cNvPr>
          <p:cNvSpPr/>
          <p:nvPr/>
        </p:nvSpPr>
        <p:spPr>
          <a:xfrm>
            <a:off x="2339752" y="2348880"/>
            <a:ext cx="1800200"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FCEBD64F-BB06-4B65-9C5C-A499E8181CDC}"/>
              </a:ext>
            </a:extLst>
          </p:cNvPr>
          <p:cNvSpPr/>
          <p:nvPr/>
        </p:nvSpPr>
        <p:spPr>
          <a:xfrm>
            <a:off x="2246160" y="2721081"/>
            <a:ext cx="355325" cy="707919"/>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3" name="図 12">
            <a:extLst>
              <a:ext uri="{FF2B5EF4-FFF2-40B4-BE49-F238E27FC236}">
                <a16:creationId xmlns:a16="http://schemas.microsoft.com/office/drawing/2014/main" id="{DF4FF6E4-4A97-4561-8F42-7846592D0C9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9552" y="3513169"/>
            <a:ext cx="2593975" cy="2593975"/>
          </a:xfrm>
          <a:prstGeom prst="rect">
            <a:avLst/>
          </a:prstGeom>
          <a:noFill/>
          <a:ln>
            <a:noFill/>
          </a:ln>
        </p:spPr>
      </p:pic>
      <p:sp>
        <p:nvSpPr>
          <p:cNvPr id="7" name="吹き出し: 角を丸めた四角形 6">
            <a:extLst>
              <a:ext uri="{FF2B5EF4-FFF2-40B4-BE49-F238E27FC236}">
                <a16:creationId xmlns:a16="http://schemas.microsoft.com/office/drawing/2014/main" id="{3C3A3DD5-A1FC-49FF-AF7A-E9A4E030FD20}"/>
              </a:ext>
            </a:extLst>
          </p:cNvPr>
          <p:cNvSpPr/>
          <p:nvPr/>
        </p:nvSpPr>
        <p:spPr>
          <a:xfrm>
            <a:off x="4932040" y="1458884"/>
            <a:ext cx="3939988" cy="1262197"/>
          </a:xfrm>
          <a:prstGeom prst="wedgeRoundRectCallout">
            <a:avLst>
              <a:gd name="adj1" fmla="val -76403"/>
              <a:gd name="adj2" fmla="val 34379"/>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n-ea"/>
              </a:rPr>
              <a:t>【</a:t>
            </a:r>
            <a:r>
              <a:rPr lang="ja-JP" altLang="en-US" dirty="0">
                <a:solidFill>
                  <a:schemeClr val="tx1"/>
                </a:solidFill>
                <a:latin typeface="+mn-ea"/>
              </a:rPr>
              <a:t>入力履歴照会</a:t>
            </a:r>
            <a:r>
              <a:rPr lang="en-US" altLang="ja-JP" dirty="0">
                <a:solidFill>
                  <a:schemeClr val="tx1"/>
                </a:solidFill>
                <a:latin typeface="+mn-ea"/>
              </a:rPr>
              <a:t>】</a:t>
            </a:r>
            <a:r>
              <a:rPr lang="ja-JP" altLang="en-US" dirty="0">
                <a:solidFill>
                  <a:schemeClr val="tx1"/>
                </a:solidFill>
                <a:latin typeface="+mn-ea"/>
              </a:rPr>
              <a:t>をクリックすると、スタッフの自己評価結果を確認することができます。</a:t>
            </a:r>
          </a:p>
        </p:txBody>
      </p:sp>
      <p:sp>
        <p:nvSpPr>
          <p:cNvPr id="14" name="吹き出し: 角を丸めた四角形 13">
            <a:extLst>
              <a:ext uri="{FF2B5EF4-FFF2-40B4-BE49-F238E27FC236}">
                <a16:creationId xmlns:a16="http://schemas.microsoft.com/office/drawing/2014/main" id="{E0370F3C-E5A5-485B-BF55-D03C5C38364F}"/>
              </a:ext>
            </a:extLst>
          </p:cNvPr>
          <p:cNvSpPr/>
          <p:nvPr/>
        </p:nvSpPr>
        <p:spPr>
          <a:xfrm>
            <a:off x="4719301" y="3826177"/>
            <a:ext cx="4100027" cy="2409802"/>
          </a:xfrm>
          <a:prstGeom prst="wedgeRoundRectCallout">
            <a:avLst>
              <a:gd name="adj1" fmla="val -90431"/>
              <a:gd name="adj2" fmla="val 4234"/>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altLang="en-US" kern="100" dirty="0">
                <a:effectLst/>
                <a:latin typeface="+mn-ea"/>
                <a:cs typeface="Times New Roman" panose="02020603050405020304" pitchFamily="18" charset="0"/>
              </a:rPr>
              <a:t>　重要！！</a:t>
            </a:r>
            <a:endParaRPr lang="en-US" altLang="ja-JP" kern="100" dirty="0">
              <a:effectLst/>
              <a:latin typeface="+mn-ea"/>
              <a:cs typeface="Times New Roman" panose="02020603050405020304" pitchFamily="18" charset="0"/>
            </a:endParaRPr>
          </a:p>
          <a:p>
            <a:r>
              <a:rPr lang="ja-JP" altLang="en-US" kern="100" dirty="0">
                <a:latin typeface="+mn-ea"/>
                <a:cs typeface="Times New Roman" panose="02020603050405020304" pitchFamily="18" charset="0"/>
              </a:rPr>
              <a:t>個人が特定できないように、入力履歴照会はランダムに表示されます。</a:t>
            </a:r>
          </a:p>
          <a:p>
            <a:r>
              <a:rPr lang="ja-JP" altLang="en-US" kern="100" dirty="0">
                <a:latin typeface="+mn-ea"/>
                <a:cs typeface="Times New Roman" panose="02020603050405020304" pitchFamily="18" charset="0"/>
              </a:rPr>
              <a:t>どのスタッフが本登録できていて、どのスタッフが仮登録なのか等わからないようになっています。</a:t>
            </a:r>
          </a:p>
        </p:txBody>
      </p:sp>
      <p:sp>
        <p:nvSpPr>
          <p:cNvPr id="15" name="正方形/長方形 14">
            <a:extLst>
              <a:ext uri="{FF2B5EF4-FFF2-40B4-BE49-F238E27FC236}">
                <a16:creationId xmlns:a16="http://schemas.microsoft.com/office/drawing/2014/main" id="{C747BC32-2AB8-49E4-841B-11725FFDC69F}"/>
              </a:ext>
            </a:extLst>
          </p:cNvPr>
          <p:cNvSpPr/>
          <p:nvPr/>
        </p:nvSpPr>
        <p:spPr>
          <a:xfrm>
            <a:off x="576938" y="4428550"/>
            <a:ext cx="2556589" cy="84994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129229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a:t>
            </a:fld>
            <a:endParaRPr kumimoji="1" lang="ja-JP" altLang="en-US"/>
          </a:p>
        </p:txBody>
      </p:sp>
      <p:sp>
        <p:nvSpPr>
          <p:cNvPr id="2" name="タイトル 1"/>
          <p:cNvSpPr>
            <a:spLocks noGrp="1"/>
          </p:cNvSpPr>
          <p:nvPr>
            <p:ph type="title" idx="4294967295"/>
          </p:nvPr>
        </p:nvSpPr>
        <p:spPr>
          <a:xfrm>
            <a:off x="374848" y="180854"/>
            <a:ext cx="8229600" cy="777875"/>
          </a:xfrm>
        </p:spPr>
        <p:txBody>
          <a:bodyPr>
            <a:normAutofit/>
          </a:bodyPr>
          <a:lstStyle/>
          <a:p>
            <a:r>
              <a:rPr kumimoji="1" lang="ja-JP" altLang="en-US" sz="3600" dirty="0">
                <a:solidFill>
                  <a:schemeClr val="bg1"/>
                </a:solidFill>
              </a:rPr>
              <a:t>私たちが提供しているものは何？</a:t>
            </a:r>
          </a:p>
        </p:txBody>
      </p:sp>
      <p:sp>
        <p:nvSpPr>
          <p:cNvPr id="3" name="コンテンツ プレースホルダー 2"/>
          <p:cNvSpPr>
            <a:spLocks noGrp="1"/>
          </p:cNvSpPr>
          <p:nvPr>
            <p:ph idx="4294967295"/>
          </p:nvPr>
        </p:nvSpPr>
        <p:spPr>
          <a:xfrm>
            <a:off x="682823" y="2130671"/>
            <a:ext cx="7921625" cy="4392613"/>
          </a:xfrm>
        </p:spPr>
        <p:txBody>
          <a:bodyPr>
            <a:normAutofit/>
          </a:bodyPr>
          <a:lstStyle/>
          <a:p>
            <a:pPr marL="0" indent="0">
              <a:buNone/>
            </a:pPr>
            <a:r>
              <a:rPr lang="ja-JP" altLang="en-US" sz="2800" dirty="0">
                <a:latin typeface="+mn-ea"/>
              </a:rPr>
              <a:t>サービスとは、人間や組織体に、</a:t>
            </a:r>
            <a:r>
              <a:rPr lang="ja-JP" altLang="en-US" sz="2800" u="sng" dirty="0">
                <a:solidFill>
                  <a:srgbClr val="FF0000"/>
                </a:solidFill>
                <a:latin typeface="+mn-ea"/>
              </a:rPr>
              <a:t>何らかの効用をもたらす活動</a:t>
            </a:r>
            <a:r>
              <a:rPr lang="ja-JP" altLang="en-US" sz="2800" dirty="0">
                <a:latin typeface="+mn-ea"/>
              </a:rPr>
              <a:t>であり、</a:t>
            </a:r>
            <a:r>
              <a:rPr lang="ja-JP" altLang="en-US" sz="2800" u="sng" dirty="0">
                <a:solidFill>
                  <a:srgbClr val="FF0000"/>
                </a:solidFill>
                <a:latin typeface="+mn-ea"/>
              </a:rPr>
              <a:t>市場での取引の対象となる活動</a:t>
            </a:r>
            <a:r>
              <a:rPr lang="ja-JP" altLang="en-US" sz="2800" dirty="0">
                <a:latin typeface="+mn-ea"/>
              </a:rPr>
              <a:t>である　（近藤隆雄）</a:t>
            </a:r>
            <a:endParaRPr lang="en-US" altLang="ja-JP" sz="2800" dirty="0">
              <a:latin typeface="+mn-ea"/>
            </a:endParaRPr>
          </a:p>
          <a:p>
            <a:pPr marL="0" indent="0">
              <a:buNone/>
            </a:pPr>
            <a:endParaRPr lang="en-US" altLang="ja-JP" sz="1200" dirty="0">
              <a:latin typeface="+mn-ea"/>
            </a:endParaRPr>
          </a:p>
          <a:p>
            <a:pPr marL="0" indent="0">
              <a:buNone/>
            </a:pPr>
            <a:r>
              <a:rPr lang="ja-JP" altLang="en-US" sz="2800" dirty="0">
                <a:latin typeface="+mn-ea"/>
              </a:rPr>
              <a:t>⇒「何らかの効用をもたらす活動」とは人や組織に</a:t>
            </a:r>
            <a:endParaRPr lang="en-US" altLang="ja-JP" sz="2800" dirty="0">
              <a:latin typeface="+mn-ea"/>
            </a:endParaRPr>
          </a:p>
          <a:p>
            <a:pPr marL="0" indent="0">
              <a:buNone/>
            </a:pPr>
            <a:r>
              <a:rPr lang="ja-JP" altLang="en-US" sz="2800" dirty="0">
                <a:latin typeface="+mn-ea"/>
              </a:rPr>
              <a:t>　役立つ活動そのものであり、役立つとは人や組織</a:t>
            </a:r>
            <a:endParaRPr lang="en-US" altLang="ja-JP" sz="2800" dirty="0">
              <a:latin typeface="+mn-ea"/>
            </a:endParaRPr>
          </a:p>
          <a:p>
            <a:pPr marL="0" indent="0">
              <a:buNone/>
            </a:pPr>
            <a:r>
              <a:rPr lang="ja-JP" altLang="en-US" sz="2800" dirty="0">
                <a:latin typeface="+mn-ea"/>
              </a:rPr>
              <a:t>　の生活上の必要性を満たすことである</a:t>
            </a:r>
            <a:endParaRPr lang="en-US" altLang="ja-JP" sz="2800" dirty="0">
              <a:latin typeface="+mn-ea"/>
            </a:endParaRPr>
          </a:p>
          <a:p>
            <a:pPr marL="0" indent="0">
              <a:buNone/>
            </a:pPr>
            <a:r>
              <a:rPr lang="ja-JP" altLang="en-US" sz="2800" dirty="0">
                <a:latin typeface="+mn-ea"/>
              </a:rPr>
              <a:t>⇒「市場での取引の対象となる」というのは、お金を</a:t>
            </a:r>
            <a:endParaRPr lang="en-US" altLang="ja-JP" sz="2800" dirty="0">
              <a:latin typeface="+mn-ea"/>
            </a:endParaRPr>
          </a:p>
          <a:p>
            <a:pPr marL="0" indent="0">
              <a:buNone/>
            </a:pPr>
            <a:r>
              <a:rPr lang="ja-JP" altLang="en-US" sz="2800" dirty="0">
                <a:latin typeface="+mn-ea"/>
              </a:rPr>
              <a:t>　出して買うということ</a:t>
            </a:r>
            <a:endParaRPr lang="en-US" altLang="ja-JP" sz="2800" dirty="0">
              <a:latin typeface="+mn-ea"/>
            </a:endParaRPr>
          </a:p>
        </p:txBody>
      </p:sp>
      <p:sp>
        <p:nvSpPr>
          <p:cNvPr id="5" name="角丸四角形 4"/>
          <p:cNvSpPr/>
          <p:nvPr/>
        </p:nvSpPr>
        <p:spPr>
          <a:xfrm>
            <a:off x="2843808" y="1062686"/>
            <a:ext cx="3456384" cy="86409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3200" dirty="0"/>
              <a:t>訪問看護サービス</a:t>
            </a:r>
          </a:p>
        </p:txBody>
      </p:sp>
      <p:sp>
        <p:nvSpPr>
          <p:cNvPr id="6" name="テキスト ボックス 5"/>
          <p:cNvSpPr txBox="1"/>
          <p:nvPr/>
        </p:nvSpPr>
        <p:spPr>
          <a:xfrm>
            <a:off x="3923928" y="6424041"/>
            <a:ext cx="4392488" cy="307777"/>
          </a:xfrm>
          <a:prstGeom prst="rect">
            <a:avLst/>
          </a:prstGeom>
          <a:noFill/>
        </p:spPr>
        <p:txBody>
          <a:bodyPr wrap="square" rtlCol="0">
            <a:spAutoFit/>
          </a:bodyPr>
          <a:lstStyle/>
          <a:p>
            <a:r>
              <a:rPr kumimoji="1" lang="ja-JP" altLang="en-US" sz="1400" dirty="0">
                <a:latin typeface="+mn-ea"/>
              </a:rPr>
              <a:t>出典：看護管理学習テキスト第</a:t>
            </a:r>
            <a:r>
              <a:rPr kumimoji="1" lang="en-US" altLang="ja-JP" sz="1400" dirty="0">
                <a:latin typeface="+mn-ea"/>
              </a:rPr>
              <a:t>2</a:t>
            </a:r>
            <a:r>
              <a:rPr kumimoji="1" lang="ja-JP" altLang="en-US" sz="1400" dirty="0">
                <a:latin typeface="+mn-ea"/>
              </a:rPr>
              <a:t>版　看護管理概説 </a:t>
            </a:r>
            <a:r>
              <a:rPr kumimoji="1" lang="en-US" altLang="ja-JP" sz="1400" dirty="0">
                <a:latin typeface="+mn-ea"/>
              </a:rPr>
              <a:t>P100</a:t>
            </a:r>
            <a:endParaRPr kumimoji="1" lang="ja-JP" altLang="en-US" sz="1400" dirty="0">
              <a:latin typeface="+mn-ea"/>
            </a:endParaRPr>
          </a:p>
        </p:txBody>
      </p:sp>
    </p:spTree>
    <p:extLst>
      <p:ext uri="{BB962C8B-B14F-4D97-AF65-F5344CB8AC3E}">
        <p14:creationId xmlns:p14="http://schemas.microsoft.com/office/powerpoint/2010/main" val="81764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B7D6127B-8F99-4BB4-8100-5F95E39F0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07" y="4180126"/>
            <a:ext cx="6015038" cy="2600308"/>
          </a:xfrm>
          <a:prstGeom prst="rect">
            <a:avLst/>
          </a:prstGeom>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80</a:t>
            </a:fld>
            <a:endParaRPr kumimoji="1" lang="ja-JP" altLang="en-US"/>
          </a:p>
        </p:txBody>
      </p:sp>
      <p:pic>
        <p:nvPicPr>
          <p:cNvPr id="16" name="コンテンツ プレースホルダー 15">
            <a:extLst>
              <a:ext uri="{FF2B5EF4-FFF2-40B4-BE49-F238E27FC236}">
                <a16:creationId xmlns:a16="http://schemas.microsoft.com/office/drawing/2014/main" id="{926D7C53-428E-47C6-8E5F-CC30DE525E25}"/>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552615" y="1095012"/>
            <a:ext cx="2944813" cy="2944813"/>
          </a:xfrm>
        </p:spPr>
      </p:pic>
      <p:sp>
        <p:nvSpPr>
          <p:cNvPr id="8" name="タイトル 1">
            <a:extLst>
              <a:ext uri="{FF2B5EF4-FFF2-40B4-BE49-F238E27FC236}">
                <a16:creationId xmlns:a16="http://schemas.microsoft.com/office/drawing/2014/main" id="{BBFA3DA8-EC8D-4B2F-849E-14602D1D4F55}"/>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スタッフによる自己評価結果の確認</a:t>
            </a:r>
          </a:p>
        </p:txBody>
      </p:sp>
      <p:sp>
        <p:nvSpPr>
          <p:cNvPr id="10" name="四角形: 角を丸くする 9">
            <a:extLst>
              <a:ext uri="{FF2B5EF4-FFF2-40B4-BE49-F238E27FC236}">
                <a16:creationId xmlns:a16="http://schemas.microsoft.com/office/drawing/2014/main" id="{889E76CD-B2CF-484F-92E1-C90B35000E44}"/>
              </a:ext>
            </a:extLst>
          </p:cNvPr>
          <p:cNvSpPr/>
          <p:nvPr/>
        </p:nvSpPr>
        <p:spPr>
          <a:xfrm>
            <a:off x="576938" y="3151519"/>
            <a:ext cx="2898033"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FCEBD64F-BB06-4B65-9C5C-A499E8181CDC}"/>
              </a:ext>
            </a:extLst>
          </p:cNvPr>
          <p:cNvSpPr/>
          <p:nvPr/>
        </p:nvSpPr>
        <p:spPr>
          <a:xfrm>
            <a:off x="221613" y="3439551"/>
            <a:ext cx="355325" cy="707919"/>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吹き出し: 角を丸めた四角形 6">
            <a:extLst>
              <a:ext uri="{FF2B5EF4-FFF2-40B4-BE49-F238E27FC236}">
                <a16:creationId xmlns:a16="http://schemas.microsoft.com/office/drawing/2014/main" id="{3C3A3DD5-A1FC-49FF-AF7A-E9A4E030FD20}"/>
              </a:ext>
            </a:extLst>
          </p:cNvPr>
          <p:cNvSpPr/>
          <p:nvPr/>
        </p:nvSpPr>
        <p:spPr>
          <a:xfrm>
            <a:off x="4932040" y="1458884"/>
            <a:ext cx="3939988" cy="1262197"/>
          </a:xfrm>
          <a:prstGeom prst="wedgeRoundRectCallout">
            <a:avLst>
              <a:gd name="adj1" fmla="val -81402"/>
              <a:gd name="adj2" fmla="val 88991"/>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n-ea"/>
              </a:rPr>
              <a:t>【</a:t>
            </a:r>
            <a:r>
              <a:rPr lang="ja-JP" altLang="en-US" dirty="0">
                <a:solidFill>
                  <a:schemeClr val="tx1"/>
                </a:solidFill>
                <a:latin typeface="+mn-ea"/>
              </a:rPr>
              <a:t>入力回答集計</a:t>
            </a:r>
            <a:r>
              <a:rPr lang="en-US" altLang="ja-JP" dirty="0">
                <a:solidFill>
                  <a:schemeClr val="tx1"/>
                </a:solidFill>
                <a:latin typeface="+mn-ea"/>
              </a:rPr>
              <a:t>】</a:t>
            </a:r>
            <a:r>
              <a:rPr lang="ja-JP" altLang="en-US" dirty="0">
                <a:solidFill>
                  <a:schemeClr val="tx1"/>
                </a:solidFill>
                <a:latin typeface="+mn-ea"/>
              </a:rPr>
              <a:t>をクリックすると、回答したスタッフの自己評価結果を確認することができます</a:t>
            </a:r>
            <a:r>
              <a:rPr lang="ja-JP" altLang="en-US" dirty="0">
                <a:solidFill>
                  <a:schemeClr val="tx1"/>
                </a:solidFill>
                <a:latin typeface="HGSｺﾞｼｯｸM" panose="020B0600000000000000" pitchFamily="50" charset="-128"/>
                <a:ea typeface="HGSｺﾞｼｯｸM" panose="020B0600000000000000" pitchFamily="50" charset="-128"/>
              </a:rPr>
              <a:t>。</a:t>
            </a:r>
          </a:p>
        </p:txBody>
      </p:sp>
      <p:sp>
        <p:nvSpPr>
          <p:cNvPr id="14" name="吹き出し: 角を丸めた四角形 13">
            <a:extLst>
              <a:ext uri="{FF2B5EF4-FFF2-40B4-BE49-F238E27FC236}">
                <a16:creationId xmlns:a16="http://schemas.microsoft.com/office/drawing/2014/main" id="{E0370F3C-E5A5-485B-BF55-D03C5C38364F}"/>
              </a:ext>
            </a:extLst>
          </p:cNvPr>
          <p:cNvSpPr/>
          <p:nvPr/>
        </p:nvSpPr>
        <p:spPr>
          <a:xfrm>
            <a:off x="4719301" y="3826177"/>
            <a:ext cx="4100027" cy="2409802"/>
          </a:xfrm>
          <a:prstGeom prst="wedgeRoundRectCallout">
            <a:avLst>
              <a:gd name="adj1" fmla="val -137437"/>
              <a:gd name="adj2" fmla="val 7737"/>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spcAft>
                <a:spcPts val="0"/>
              </a:spcAft>
            </a:pPr>
            <a:r>
              <a:rPr lang="ja-JP" altLang="en-US" kern="100" dirty="0">
                <a:effectLst/>
                <a:latin typeface="+mn-ea"/>
                <a:cs typeface="Times New Roman" panose="02020603050405020304" pitchFamily="18" charset="0"/>
              </a:rPr>
              <a:t>　重要！！</a:t>
            </a:r>
            <a:endParaRPr lang="en-US" altLang="ja-JP" kern="100" dirty="0">
              <a:effectLst/>
              <a:latin typeface="+mn-ea"/>
              <a:cs typeface="Times New Roman" panose="02020603050405020304" pitchFamily="18" charset="0"/>
            </a:endParaRPr>
          </a:p>
          <a:p>
            <a:r>
              <a:rPr lang="ja-JP" altLang="en-US" kern="100" dirty="0">
                <a:latin typeface="+mn-ea"/>
                <a:cs typeface="Times New Roman" panose="02020603050405020304" pitchFamily="18" charset="0"/>
              </a:rPr>
              <a:t>個人が特定できないように、スタッフ回答集計はランダムに表示されます。</a:t>
            </a:r>
          </a:p>
          <a:p>
            <a:r>
              <a:rPr lang="ja-JP" altLang="en-US" kern="100" dirty="0">
                <a:latin typeface="+mn-ea"/>
                <a:cs typeface="Times New Roman" panose="02020603050405020304" pitchFamily="18" charset="0"/>
              </a:rPr>
              <a:t>誰が入力したかは評価結果からわからないようになっています。</a:t>
            </a:r>
          </a:p>
        </p:txBody>
      </p:sp>
      <p:sp>
        <p:nvSpPr>
          <p:cNvPr id="15" name="正方形/長方形 14">
            <a:extLst>
              <a:ext uri="{FF2B5EF4-FFF2-40B4-BE49-F238E27FC236}">
                <a16:creationId xmlns:a16="http://schemas.microsoft.com/office/drawing/2014/main" id="{C747BC32-2AB8-49E4-841B-11725FFDC69F}"/>
              </a:ext>
            </a:extLst>
          </p:cNvPr>
          <p:cNvSpPr/>
          <p:nvPr/>
        </p:nvSpPr>
        <p:spPr>
          <a:xfrm>
            <a:off x="374974" y="4368325"/>
            <a:ext cx="538678" cy="84994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3848150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C52E1E5-8526-402F-8074-47134E24C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79" y="4456742"/>
            <a:ext cx="6863942" cy="2212617"/>
          </a:xfrm>
          <a:prstGeom prst="rect">
            <a:avLst/>
          </a:prstGeom>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81</a:t>
            </a:fld>
            <a:endParaRPr kumimoji="1" lang="ja-JP" altLang="en-US"/>
          </a:p>
        </p:txBody>
      </p:sp>
      <p:pic>
        <p:nvPicPr>
          <p:cNvPr id="16" name="コンテンツ プレースホルダー 15">
            <a:extLst>
              <a:ext uri="{FF2B5EF4-FFF2-40B4-BE49-F238E27FC236}">
                <a16:creationId xmlns:a16="http://schemas.microsoft.com/office/drawing/2014/main" id="{926D7C53-428E-47C6-8E5F-CC30DE525E25}"/>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547067" y="1108075"/>
            <a:ext cx="2944813" cy="2944813"/>
          </a:xfrm>
        </p:spPr>
      </p:pic>
      <p:sp>
        <p:nvSpPr>
          <p:cNvPr id="8" name="タイトル 1">
            <a:extLst>
              <a:ext uri="{FF2B5EF4-FFF2-40B4-BE49-F238E27FC236}">
                <a16:creationId xmlns:a16="http://schemas.microsoft.com/office/drawing/2014/main" id="{BBFA3DA8-EC8D-4B2F-849E-14602D1D4F55}"/>
              </a:ext>
            </a:extLst>
          </p:cNvPr>
          <p:cNvSpPr txBox="1">
            <a:spLocks/>
          </p:cNvSpPr>
          <p:nvPr/>
        </p:nvSpPr>
        <p:spPr>
          <a:xfrm>
            <a:off x="0" y="260648"/>
            <a:ext cx="9144000" cy="792088"/>
          </a:xfrm>
          <a:prstGeom prst="rect">
            <a:avLst/>
          </a:prstGeom>
          <a:noFill/>
          <a:ln>
            <a:no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スタッフによる自己評価結果の確認</a:t>
            </a:r>
          </a:p>
        </p:txBody>
      </p:sp>
      <p:sp>
        <p:nvSpPr>
          <p:cNvPr id="10" name="四角形: 角を丸くする 9">
            <a:extLst>
              <a:ext uri="{FF2B5EF4-FFF2-40B4-BE49-F238E27FC236}">
                <a16:creationId xmlns:a16="http://schemas.microsoft.com/office/drawing/2014/main" id="{889E76CD-B2CF-484F-92E1-C90B35000E44}"/>
              </a:ext>
            </a:extLst>
          </p:cNvPr>
          <p:cNvSpPr/>
          <p:nvPr/>
        </p:nvSpPr>
        <p:spPr>
          <a:xfrm>
            <a:off x="576938" y="3441161"/>
            <a:ext cx="2898033"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FCEBD64F-BB06-4B65-9C5C-A499E8181CDC}"/>
              </a:ext>
            </a:extLst>
          </p:cNvPr>
          <p:cNvSpPr/>
          <p:nvPr/>
        </p:nvSpPr>
        <p:spPr>
          <a:xfrm>
            <a:off x="530377" y="3838196"/>
            <a:ext cx="355325" cy="707919"/>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 name="吹き出し: 角を丸めた四角形 6">
            <a:extLst>
              <a:ext uri="{FF2B5EF4-FFF2-40B4-BE49-F238E27FC236}">
                <a16:creationId xmlns:a16="http://schemas.microsoft.com/office/drawing/2014/main" id="{3C3A3DD5-A1FC-49FF-AF7A-E9A4E030FD20}"/>
              </a:ext>
            </a:extLst>
          </p:cNvPr>
          <p:cNvSpPr/>
          <p:nvPr/>
        </p:nvSpPr>
        <p:spPr>
          <a:xfrm>
            <a:off x="4932040" y="1708277"/>
            <a:ext cx="3939988" cy="1262197"/>
          </a:xfrm>
          <a:prstGeom prst="wedgeRoundRectCallout">
            <a:avLst>
              <a:gd name="adj1" fmla="val -81402"/>
              <a:gd name="adj2" fmla="val 88991"/>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tx1"/>
                </a:solidFill>
                <a:latin typeface="+mn-ea"/>
              </a:rPr>
              <a:t>【</a:t>
            </a:r>
            <a:r>
              <a:rPr lang="ja-JP" altLang="en-US" dirty="0">
                <a:solidFill>
                  <a:schemeClr val="tx1"/>
                </a:solidFill>
                <a:latin typeface="+mn-ea"/>
              </a:rPr>
              <a:t>スタッフ着眼点チェック割合</a:t>
            </a:r>
            <a:r>
              <a:rPr lang="en-US" altLang="ja-JP" dirty="0">
                <a:solidFill>
                  <a:schemeClr val="tx1"/>
                </a:solidFill>
                <a:latin typeface="+mn-ea"/>
              </a:rPr>
              <a:t>】</a:t>
            </a:r>
            <a:r>
              <a:rPr lang="ja-JP" altLang="en-US" dirty="0">
                <a:solidFill>
                  <a:schemeClr val="tx1"/>
                </a:solidFill>
                <a:latin typeface="+mn-ea"/>
              </a:rPr>
              <a:t>をクリックすると、着眼点チェック割合の</a:t>
            </a:r>
            <a:r>
              <a:rPr lang="en-US" altLang="ja-JP" dirty="0">
                <a:solidFill>
                  <a:schemeClr val="tx1"/>
                </a:solidFill>
                <a:latin typeface="+mn-ea"/>
              </a:rPr>
              <a:t>PDF</a:t>
            </a:r>
            <a:r>
              <a:rPr lang="ja-JP" altLang="en-US" dirty="0">
                <a:solidFill>
                  <a:schemeClr val="tx1"/>
                </a:solidFill>
                <a:latin typeface="+mn-ea"/>
              </a:rPr>
              <a:t>ファイルがダウンロードできます。</a:t>
            </a:r>
          </a:p>
        </p:txBody>
      </p:sp>
    </p:spTree>
    <p:extLst>
      <p:ext uri="{BB962C8B-B14F-4D97-AF65-F5344CB8AC3E}">
        <p14:creationId xmlns:p14="http://schemas.microsoft.com/office/powerpoint/2010/main" val="8709818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82</a:t>
            </a:fld>
            <a:endParaRPr kumimoji="1" lang="ja-JP" altLang="en-US"/>
          </a:p>
        </p:txBody>
      </p:sp>
      <p:sp>
        <p:nvSpPr>
          <p:cNvPr id="3" name="コンテンツ プレースホルダー 2"/>
          <p:cNvSpPr>
            <a:spLocks noGrp="1"/>
          </p:cNvSpPr>
          <p:nvPr>
            <p:ph idx="4294967295"/>
          </p:nvPr>
        </p:nvSpPr>
        <p:spPr>
          <a:xfrm>
            <a:off x="539552" y="1268828"/>
            <a:ext cx="8229600" cy="4968875"/>
          </a:xfrm>
          <a:ln>
            <a:noFill/>
          </a:ln>
        </p:spPr>
        <p:txBody>
          <a:bodyPr lIns="360000" tIns="360000" rIns="360000" bIns="180000">
            <a:normAutofit lnSpcReduction="10000"/>
          </a:bodyPr>
          <a:lstStyle/>
          <a:p>
            <a:pPr marL="0" indent="0">
              <a:buNone/>
            </a:pPr>
            <a:r>
              <a:rPr lang="ja-JP" altLang="en-US" dirty="0">
                <a:solidFill>
                  <a:schemeClr val="accent2">
                    <a:lumMod val="60000"/>
                    <a:lumOff val="40000"/>
                  </a:schemeClr>
                </a:solidFill>
                <a:latin typeface="+mn-ea"/>
              </a:rPr>
              <a:t>●</a:t>
            </a:r>
            <a:r>
              <a:rPr lang="ja-JP" altLang="en-US" dirty="0">
                <a:latin typeface="+mn-ea"/>
              </a:rPr>
              <a:t>ガイドラインや自己評価</a:t>
            </a:r>
            <a:r>
              <a:rPr lang="en-US" altLang="ja-JP" dirty="0">
                <a:latin typeface="+mn-ea"/>
              </a:rPr>
              <a:t>Web</a:t>
            </a:r>
            <a:r>
              <a:rPr lang="ja-JP" altLang="en-US" dirty="0">
                <a:latin typeface="+mn-ea"/>
              </a:rPr>
              <a:t>システムの</a:t>
            </a:r>
            <a:endParaRPr lang="en-US" altLang="ja-JP" dirty="0">
              <a:latin typeface="+mn-ea"/>
            </a:endParaRPr>
          </a:p>
          <a:p>
            <a:pPr marL="0" indent="0">
              <a:buNone/>
            </a:pPr>
            <a:r>
              <a:rPr lang="ja-JP" altLang="en-US" dirty="0">
                <a:latin typeface="+mn-ea"/>
              </a:rPr>
              <a:t>　 利用方法は全国訪問看護事業協会の</a:t>
            </a:r>
            <a:endParaRPr lang="en-US" altLang="ja-JP" dirty="0">
              <a:latin typeface="+mn-ea"/>
            </a:endParaRPr>
          </a:p>
          <a:p>
            <a:pPr marL="0" indent="0">
              <a:buNone/>
            </a:pPr>
            <a:r>
              <a:rPr lang="en-US" altLang="ja-JP" dirty="0">
                <a:latin typeface="+mn-ea"/>
              </a:rPr>
              <a:t>    </a:t>
            </a:r>
            <a:r>
              <a:rPr lang="ja-JP" altLang="en-US" dirty="0">
                <a:latin typeface="+mn-ea"/>
              </a:rPr>
              <a:t>ホームページに掲載されていますので、</a:t>
            </a:r>
            <a:endParaRPr lang="en-US" altLang="ja-JP" dirty="0">
              <a:latin typeface="+mn-ea"/>
            </a:endParaRPr>
          </a:p>
          <a:p>
            <a:pPr marL="0" indent="0">
              <a:buNone/>
            </a:pPr>
            <a:r>
              <a:rPr lang="en-US" altLang="ja-JP" dirty="0">
                <a:latin typeface="+mn-ea"/>
              </a:rPr>
              <a:t>    </a:t>
            </a:r>
            <a:r>
              <a:rPr lang="ja-JP" altLang="en-US" dirty="0">
                <a:latin typeface="+mn-ea"/>
              </a:rPr>
              <a:t>ダウンロードしてお使いください。</a:t>
            </a:r>
            <a:endParaRPr lang="en-US" altLang="ja-JP" dirty="0">
              <a:latin typeface="+mn-ea"/>
            </a:endParaRPr>
          </a:p>
          <a:p>
            <a:pPr marL="0" indent="0">
              <a:buNone/>
            </a:pPr>
            <a:endParaRPr lang="en-US" altLang="ja-JP" dirty="0">
              <a:latin typeface="+mn-ea"/>
            </a:endParaRPr>
          </a:p>
          <a:p>
            <a:pPr marL="0" indent="0">
              <a:buNone/>
            </a:pPr>
            <a:r>
              <a:rPr lang="ja-JP" altLang="en-US" dirty="0">
                <a:solidFill>
                  <a:schemeClr val="accent2">
                    <a:lumMod val="60000"/>
                    <a:lumOff val="40000"/>
                  </a:schemeClr>
                </a:solidFill>
                <a:latin typeface="+mn-ea"/>
              </a:rPr>
              <a:t>●</a:t>
            </a:r>
            <a:r>
              <a:rPr lang="ja-JP" altLang="en-US" dirty="0">
                <a:latin typeface="+mn-ea"/>
              </a:rPr>
              <a:t>様々な集まりでガイドラインの普及・活用</a:t>
            </a:r>
            <a:endParaRPr lang="en-US" altLang="ja-JP" dirty="0">
              <a:latin typeface="+mn-ea"/>
            </a:endParaRPr>
          </a:p>
          <a:p>
            <a:pPr marL="0" indent="0">
              <a:buNone/>
            </a:pPr>
            <a:r>
              <a:rPr lang="ja-JP" altLang="en-US" dirty="0">
                <a:latin typeface="+mn-ea"/>
              </a:rPr>
              <a:t>　 促進にご協力ください。お声かけいただけ</a:t>
            </a:r>
            <a:endParaRPr lang="en-US" altLang="ja-JP" dirty="0">
              <a:latin typeface="+mn-ea"/>
            </a:endParaRPr>
          </a:p>
          <a:p>
            <a:pPr marL="0" indent="0">
              <a:buNone/>
            </a:pPr>
            <a:r>
              <a:rPr lang="ja-JP" altLang="en-US" dirty="0">
                <a:latin typeface="+mn-ea"/>
              </a:rPr>
              <a:t>　 れば、説明に伺います。</a:t>
            </a:r>
            <a:endParaRPr lang="en-US" altLang="ja-JP" dirty="0">
              <a:latin typeface="+mn-ea"/>
            </a:endParaRPr>
          </a:p>
          <a:p>
            <a:pPr marL="0" indent="0">
              <a:buNone/>
            </a:pPr>
            <a:endParaRPr lang="en-US" altLang="ja-JP" sz="1000" dirty="0"/>
          </a:p>
        </p:txBody>
      </p:sp>
      <p:sp>
        <p:nvSpPr>
          <p:cNvPr id="8" name="タイトル 1">
            <a:extLst>
              <a:ext uri="{FF2B5EF4-FFF2-40B4-BE49-F238E27FC236}">
                <a16:creationId xmlns:a16="http://schemas.microsoft.com/office/drawing/2014/main" id="{AEF45100-4980-42A3-A072-CFBB1090B031}"/>
              </a:ext>
            </a:extLst>
          </p:cNvPr>
          <p:cNvSpPr txBox="1">
            <a:spLocks/>
          </p:cNvSpPr>
          <p:nvPr/>
        </p:nvSpPr>
        <p:spPr>
          <a:xfrm>
            <a:off x="1187624" y="188640"/>
            <a:ext cx="7956376" cy="792088"/>
          </a:xfrm>
          <a:prstGeom prst="rect">
            <a:avLst/>
          </a:prstGeom>
          <a:noFill/>
          <a:ln>
            <a:noFill/>
          </a:ln>
        </p:spPr>
        <p:txBody>
          <a:bodyPr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solidFill>
                  <a:schemeClr val="bg1"/>
                </a:solidFill>
              </a:rPr>
              <a:t>協会からのお願い</a:t>
            </a:r>
          </a:p>
        </p:txBody>
      </p:sp>
      <p:pic>
        <p:nvPicPr>
          <p:cNvPr id="9" name="Picture 3">
            <a:extLst>
              <a:ext uri="{FF2B5EF4-FFF2-40B4-BE49-F238E27FC236}">
                <a16:creationId xmlns:a16="http://schemas.microsoft.com/office/drawing/2014/main" id="{CCE5AD6F-88E2-4B99-B8C0-71E8988E9B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997" t="-1979" r="40056" b="63629"/>
          <a:stretch>
            <a:fillRect/>
          </a:stretch>
        </p:blipFill>
        <p:spPr bwMode="auto">
          <a:xfrm>
            <a:off x="128935" y="44556"/>
            <a:ext cx="1253281" cy="10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57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9</a:t>
            </a:fld>
            <a:endParaRPr kumimoji="1" lang="ja-JP" altLang="en-US"/>
          </a:p>
        </p:txBody>
      </p:sp>
      <p:sp>
        <p:nvSpPr>
          <p:cNvPr id="2" name="タイトル 1"/>
          <p:cNvSpPr>
            <a:spLocks noGrp="1"/>
          </p:cNvSpPr>
          <p:nvPr>
            <p:ph type="title" idx="4294967295"/>
          </p:nvPr>
        </p:nvSpPr>
        <p:spPr>
          <a:xfrm>
            <a:off x="457200" y="226775"/>
            <a:ext cx="8229600" cy="725487"/>
          </a:xfrm>
        </p:spPr>
        <p:txBody>
          <a:bodyPr>
            <a:normAutofit/>
          </a:bodyPr>
          <a:lstStyle/>
          <a:p>
            <a:r>
              <a:rPr kumimoji="1" lang="ja-JP" altLang="en-US" sz="3600" dirty="0">
                <a:solidFill>
                  <a:schemeClr val="bg1"/>
                </a:solidFill>
              </a:rPr>
              <a:t>サービスの基本的特性</a:t>
            </a:r>
          </a:p>
        </p:txBody>
      </p:sp>
      <p:sp>
        <p:nvSpPr>
          <p:cNvPr id="3" name="コンテンツ プレースホルダー 2"/>
          <p:cNvSpPr>
            <a:spLocks noGrp="1"/>
          </p:cNvSpPr>
          <p:nvPr>
            <p:ph idx="4294967295"/>
          </p:nvPr>
        </p:nvSpPr>
        <p:spPr>
          <a:xfrm>
            <a:off x="457200" y="1066800"/>
            <a:ext cx="8229600" cy="5472112"/>
          </a:xfrm>
        </p:spPr>
        <p:txBody>
          <a:bodyPr>
            <a:normAutofit/>
          </a:bodyPr>
          <a:lstStyle/>
          <a:p>
            <a:pPr marL="0" indent="0">
              <a:buNone/>
            </a:pPr>
            <a:r>
              <a:rPr kumimoji="1" lang="ja-JP" altLang="en-US" dirty="0">
                <a:latin typeface="+mn-ea"/>
              </a:rPr>
              <a:t>サービスという「商品」は、モノ商品とは全く異なる特徴を持っている</a:t>
            </a:r>
            <a:endParaRPr kumimoji="1" lang="en-US" altLang="ja-JP" dirty="0">
              <a:latin typeface="+mn-ea"/>
            </a:endParaRPr>
          </a:p>
          <a:p>
            <a:pPr marL="0" indent="0">
              <a:buNone/>
            </a:pPr>
            <a:endParaRPr kumimoji="1" lang="en-US" altLang="ja-JP" sz="1100" dirty="0">
              <a:latin typeface="+mn-ea"/>
            </a:endParaRPr>
          </a:p>
          <a:p>
            <a:pPr marL="0" indent="0">
              <a:buNone/>
            </a:pPr>
            <a:r>
              <a:rPr kumimoji="1" lang="ja-JP" altLang="en-US" dirty="0">
                <a:latin typeface="+mn-ea"/>
              </a:rPr>
              <a:t>　①サービスには</a:t>
            </a:r>
            <a:r>
              <a:rPr lang="ja-JP" altLang="en-US" u="sng" dirty="0">
                <a:solidFill>
                  <a:srgbClr val="FF0000"/>
                </a:solidFill>
                <a:latin typeface="+mn-ea"/>
              </a:rPr>
              <a:t>形</a:t>
            </a:r>
            <a:r>
              <a:rPr kumimoji="1" lang="ja-JP" altLang="en-US" u="sng" dirty="0">
                <a:solidFill>
                  <a:srgbClr val="FF0000"/>
                </a:solidFill>
                <a:latin typeface="+mn-ea"/>
              </a:rPr>
              <a:t>がない</a:t>
            </a:r>
            <a:r>
              <a:rPr kumimoji="1" lang="ja-JP" altLang="en-US" dirty="0">
                <a:latin typeface="+mn-ea"/>
              </a:rPr>
              <a:t>（無形性）</a:t>
            </a:r>
            <a:endParaRPr kumimoji="1" lang="en-US" altLang="ja-JP" dirty="0">
              <a:latin typeface="+mn-ea"/>
            </a:endParaRPr>
          </a:p>
          <a:p>
            <a:pPr marL="0" indent="0">
              <a:buNone/>
            </a:pPr>
            <a:r>
              <a:rPr lang="ja-JP" altLang="en-US" dirty="0">
                <a:latin typeface="+mn-ea"/>
              </a:rPr>
              <a:t>　②サービスは</a:t>
            </a:r>
            <a:r>
              <a:rPr lang="ja-JP" altLang="en-US" u="sng" dirty="0">
                <a:solidFill>
                  <a:srgbClr val="FF0000"/>
                </a:solidFill>
                <a:latin typeface="+mn-ea"/>
              </a:rPr>
              <a:t>生産される場所で消費</a:t>
            </a:r>
            <a:r>
              <a:rPr lang="ja-JP" altLang="en-US" dirty="0">
                <a:latin typeface="+mn-ea"/>
              </a:rPr>
              <a:t>される</a:t>
            </a:r>
            <a:endParaRPr lang="en-US" altLang="ja-JP" dirty="0">
              <a:latin typeface="+mn-ea"/>
            </a:endParaRPr>
          </a:p>
          <a:p>
            <a:pPr marL="0" indent="0">
              <a:buNone/>
            </a:pPr>
            <a:r>
              <a:rPr lang="ja-JP" altLang="en-US" dirty="0">
                <a:latin typeface="+mn-ea"/>
              </a:rPr>
              <a:t>　　　　　　　　　　（生産と消費の同時性）</a:t>
            </a:r>
            <a:endParaRPr lang="en-US" altLang="ja-JP" dirty="0">
              <a:latin typeface="+mn-ea"/>
            </a:endParaRPr>
          </a:p>
          <a:p>
            <a:pPr marL="0" indent="0">
              <a:buNone/>
            </a:pPr>
            <a:r>
              <a:rPr kumimoji="1" lang="ja-JP" altLang="en-US" dirty="0">
                <a:latin typeface="+mn-ea"/>
              </a:rPr>
              <a:t>　③結果のみならず</a:t>
            </a:r>
            <a:r>
              <a:rPr kumimoji="1" lang="ja-JP" altLang="en-US" u="sng" dirty="0">
                <a:solidFill>
                  <a:srgbClr val="FF0000"/>
                </a:solidFill>
                <a:latin typeface="+mn-ea"/>
              </a:rPr>
              <a:t>過程が重要</a:t>
            </a:r>
            <a:r>
              <a:rPr kumimoji="1" lang="ja-JP" altLang="en-US" dirty="0">
                <a:latin typeface="+mn-ea"/>
              </a:rPr>
              <a:t>である</a:t>
            </a:r>
            <a:endParaRPr kumimoji="1" lang="en-US" altLang="ja-JP" dirty="0">
              <a:latin typeface="+mn-ea"/>
            </a:endParaRPr>
          </a:p>
          <a:p>
            <a:pPr marL="0" indent="0">
              <a:buNone/>
            </a:pPr>
            <a:r>
              <a:rPr lang="ja-JP" altLang="en-US" dirty="0">
                <a:latin typeface="+mn-ea"/>
              </a:rPr>
              <a:t>　　　　　　　　　　</a:t>
            </a:r>
            <a:r>
              <a:rPr kumimoji="1" lang="ja-JP" altLang="en-US" dirty="0">
                <a:latin typeface="+mn-ea"/>
              </a:rPr>
              <a:t>（結果と過程の等価的重要性）</a:t>
            </a:r>
            <a:endParaRPr kumimoji="1" lang="en-US" altLang="ja-JP" dirty="0">
              <a:latin typeface="+mn-ea"/>
            </a:endParaRPr>
          </a:p>
          <a:p>
            <a:pPr marL="0" indent="0">
              <a:buNone/>
            </a:pPr>
            <a:r>
              <a:rPr lang="ja-JP" altLang="en-US" dirty="0">
                <a:latin typeface="+mn-ea"/>
              </a:rPr>
              <a:t>　④</a:t>
            </a:r>
            <a:r>
              <a:rPr lang="ja-JP" altLang="en-US" u="sng" dirty="0">
                <a:solidFill>
                  <a:srgbClr val="FF0000"/>
                </a:solidFill>
                <a:latin typeface="+mn-ea"/>
              </a:rPr>
              <a:t>顧客が</a:t>
            </a:r>
            <a:r>
              <a:rPr lang="ja-JP" altLang="en-US" dirty="0">
                <a:latin typeface="+mn-ea"/>
              </a:rPr>
              <a:t>サービス活動に</a:t>
            </a:r>
            <a:r>
              <a:rPr lang="ja-JP" altLang="en-US" u="sng" dirty="0">
                <a:solidFill>
                  <a:srgbClr val="FF0000"/>
                </a:solidFill>
                <a:latin typeface="+mn-ea"/>
              </a:rPr>
              <a:t>参加</a:t>
            </a:r>
            <a:r>
              <a:rPr lang="ja-JP" altLang="en-US" dirty="0">
                <a:latin typeface="+mn-ea"/>
              </a:rPr>
              <a:t>する</a:t>
            </a:r>
            <a:endParaRPr lang="en-US" altLang="ja-JP" dirty="0">
              <a:latin typeface="+mn-ea"/>
            </a:endParaRPr>
          </a:p>
          <a:p>
            <a:pPr marL="0" indent="0">
              <a:buNone/>
            </a:pPr>
            <a:r>
              <a:rPr lang="ja-JP" altLang="en-US" dirty="0">
                <a:latin typeface="+mn-ea"/>
              </a:rPr>
              <a:t>　　　　　　　　　　（顧客との共同生産）</a:t>
            </a:r>
            <a:endParaRPr kumimoji="1" lang="ja-JP" altLang="en-US" dirty="0">
              <a:latin typeface="+mn-ea"/>
            </a:endParaRPr>
          </a:p>
        </p:txBody>
      </p:sp>
      <p:sp>
        <p:nvSpPr>
          <p:cNvPr id="5" name="テキスト ボックス 4"/>
          <p:cNvSpPr txBox="1"/>
          <p:nvPr/>
        </p:nvSpPr>
        <p:spPr>
          <a:xfrm>
            <a:off x="4067944" y="6528236"/>
            <a:ext cx="4392488" cy="307777"/>
          </a:xfrm>
          <a:prstGeom prst="rect">
            <a:avLst/>
          </a:prstGeom>
          <a:noFill/>
        </p:spPr>
        <p:txBody>
          <a:bodyPr wrap="square" rtlCol="0">
            <a:spAutoFit/>
          </a:bodyPr>
          <a:lstStyle/>
          <a:p>
            <a:r>
              <a:rPr kumimoji="1" lang="ja-JP" altLang="en-US" sz="1400" dirty="0">
                <a:latin typeface="+mn-ea"/>
              </a:rPr>
              <a:t>出典：看護管理学習テキスト第</a:t>
            </a:r>
            <a:r>
              <a:rPr kumimoji="1" lang="en-US" altLang="ja-JP" sz="1400" dirty="0">
                <a:latin typeface="+mn-ea"/>
              </a:rPr>
              <a:t>2</a:t>
            </a:r>
            <a:r>
              <a:rPr kumimoji="1" lang="ja-JP" altLang="en-US" sz="1400" dirty="0">
                <a:latin typeface="+mn-ea"/>
              </a:rPr>
              <a:t>版　看護管理概説 </a:t>
            </a:r>
            <a:r>
              <a:rPr kumimoji="1" lang="en-US" altLang="ja-JP" sz="1400" dirty="0">
                <a:latin typeface="+mn-ea"/>
              </a:rPr>
              <a:t>P101</a:t>
            </a:r>
            <a:endParaRPr kumimoji="1" lang="ja-JP" altLang="en-US" sz="1400" dirty="0">
              <a:latin typeface="+mn-ea"/>
            </a:endParaRPr>
          </a:p>
        </p:txBody>
      </p:sp>
    </p:spTree>
    <p:extLst>
      <p:ext uri="{BB962C8B-B14F-4D97-AF65-F5344CB8AC3E}">
        <p14:creationId xmlns:p14="http://schemas.microsoft.com/office/powerpoint/2010/main" val="368382748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4330</TotalTime>
  <Words>15207</Words>
  <Application>Microsoft Office PowerPoint</Application>
  <PresentationFormat>画面に合わせる (4:3)</PresentationFormat>
  <Paragraphs>1175</Paragraphs>
  <Slides>82</Slides>
  <Notes>79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82</vt:i4>
      </vt:variant>
    </vt:vector>
  </HeadingPairs>
  <TitlesOfParts>
    <vt:vector size="93" baseType="lpstr">
      <vt:lpstr>HGSｺﾞｼｯｸM</vt:lpstr>
      <vt:lpstr>HGｺﾞｼｯｸM</vt:lpstr>
      <vt:lpstr>ＭＳ Ｐゴシック</vt:lpstr>
      <vt:lpstr>新細明體</vt:lpstr>
      <vt:lpstr>Arial</vt:lpstr>
      <vt:lpstr>Calibri</vt:lpstr>
      <vt:lpstr>Calibri Light</vt:lpstr>
      <vt:lpstr>Century</vt:lpstr>
      <vt:lpstr>Wingdings</vt:lpstr>
      <vt:lpstr>Wingdings 2</vt:lpstr>
      <vt:lpstr>Office テーマ</vt:lpstr>
      <vt:lpstr>訪問看護ステーションにおける質の管理と 事業所自己評価ガイドラインの使用方法</vt:lpstr>
      <vt:lpstr>本日の到達目標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私たちが提供しているものは何？</vt:lpstr>
      <vt:lpstr>サービスの基本的特性</vt:lpstr>
      <vt:lpstr>サービスの品質を構成する5つの要素</vt:lpstr>
      <vt:lpstr>あなたは、管理者として どのような訪問看護サービスの質管理をしているか！</vt:lpstr>
      <vt:lpstr>管理者の責務 健康保険法　人員及び運営に関する基準　第20条</vt:lpstr>
      <vt:lpstr>管理者の役割とは</vt:lpstr>
      <vt:lpstr>管理者に必要な能力とは</vt:lpstr>
      <vt:lpstr>管理者は何をしなくてはならないか</vt:lpstr>
      <vt:lpstr>PowerPoint プレゼンテーション</vt:lpstr>
      <vt:lpstr>質の評価方法</vt:lpstr>
      <vt:lpstr>質評価の指標（ものさし）　主なもの</vt:lpstr>
      <vt:lpstr>ドナベディアン(Donabedian)の医療サービス評価モデル</vt:lpstr>
      <vt:lpstr>自己評価ガイドライン及び 自己評価Webシステムの 　　　　　　　　　　　　　説明</vt:lpstr>
      <vt:lpstr>訪問看護アクションプラン2025</vt:lpstr>
      <vt:lpstr>ガイドラインの目的</vt:lpstr>
      <vt:lpstr>ガイドラインの特徴</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訪問看護ステーションにおける事業所自己評価のガイドライン ～看取りや医療ニーズの高い在宅療養者を支える標準的な指針（ガイドライン）～ 第１版</dc:title>
  <dc:creator>zenhokan6</dc:creator>
  <cp:lastModifiedBy>全国訪問看護 事業協会</cp:lastModifiedBy>
  <cp:revision>511</cp:revision>
  <cp:lastPrinted>2019-08-08T04:52:36Z</cp:lastPrinted>
  <dcterms:created xsi:type="dcterms:W3CDTF">2016-05-16T01:23:44Z</dcterms:created>
  <dcterms:modified xsi:type="dcterms:W3CDTF">2023-01-23T06:30:03Z</dcterms:modified>
</cp:coreProperties>
</file>